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6858000" cx="12192000"/>
  <p:notesSz cx="6858000" cy="9144000"/>
  <p:embeddedFontLst>
    <p:embeddedFont>
      <p:font typeface="Nunito SemiBold"/>
      <p:regular r:id="rId15"/>
      <p:bold r:id="rId16"/>
      <p:italic r:id="rId17"/>
      <p:boldItalic r:id="rId18"/>
    </p:embeddedFont>
    <p:embeddedFont>
      <p:font typeface="Nuni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Sagun Saxena"/>
  <p:cmAuthor clrIdx="1" id="1" initials="" lastIdx="2" name="Deleted use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Nunito-bold.fntdata"/><Relationship Id="rId11" Type="http://schemas.openxmlformats.org/officeDocument/2006/relationships/slide" Target="slides/slide6.xml"/><Relationship Id="rId22" Type="http://schemas.openxmlformats.org/officeDocument/2006/relationships/font" Target="fonts/Nunito-boldItalic.fntdata"/><Relationship Id="rId10" Type="http://schemas.openxmlformats.org/officeDocument/2006/relationships/slide" Target="slides/slide5.xml"/><Relationship Id="rId21" Type="http://schemas.openxmlformats.org/officeDocument/2006/relationships/font" Target="fonts/Nuni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SemiBold-regular.fntdata"/><Relationship Id="rId14" Type="http://schemas.openxmlformats.org/officeDocument/2006/relationships/slide" Target="slides/slide9.xml"/><Relationship Id="rId17" Type="http://schemas.openxmlformats.org/officeDocument/2006/relationships/font" Target="fonts/NunitoSemiBold-italic.fntdata"/><Relationship Id="rId16" Type="http://schemas.openxmlformats.org/officeDocument/2006/relationships/font" Target="fonts/NunitoSemiBold-bold.fntdata"/><Relationship Id="rId5" Type="http://schemas.openxmlformats.org/officeDocument/2006/relationships/notesMaster" Target="notesMasters/notesMaster1.xml"/><Relationship Id="rId19" Type="http://schemas.openxmlformats.org/officeDocument/2006/relationships/font" Target="fonts/Nunito-regular.fntdata"/><Relationship Id="rId6" Type="http://schemas.openxmlformats.org/officeDocument/2006/relationships/slide" Target="slides/slide1.xml"/><Relationship Id="rId18" Type="http://schemas.openxmlformats.org/officeDocument/2006/relationships/font" Target="fonts/NunitoSemiBold-boldItalic.fntdata"/><Relationship Id="rId7" Type="http://schemas.openxmlformats.org/officeDocument/2006/relationships/slide" Target="slides/slide2.xml"/><Relationship Id="rId8" Type="http://schemas.openxmlformats.org/officeDocument/2006/relationships/slide" Target="slides/slide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05-11T14:53:33.532">
    <p:pos x="1008" y="76"/>
    <p:text>What will be the name of Sender for this email?</p:text>
  </p:cm>
  <p:cm authorId="0" idx="2" dt="2020-05-13T07:53:25.782">
    <p:pos x="331" y="566"/>
    <p:text>+k.nyawallow@kokonetworks.com from MPESA confirmation can we also get the REGISTERED NAME for the Mpesa account?  Otherwise we have no name field to work with for fulfillment.  Thanks</p:text>
  </p:cm>
  <p:cm authorId="1" idx="1" dt="2020-05-12T16:58:58.885">
    <p:pos x="331" y="566"/>
    <p:text>I asked Davinderpal and he's working on it. Still waiting for his feedback. I'll revert with his response.</p:text>
  </p:cm>
  <p:cm authorId="1" idx="2" dt="2020-05-12T17:08:01.743">
    <p:pos x="331" y="566"/>
    <p:text>According to Davinderpal, we can only retrieve the customer name when the transaction is successful. We can therefore use this info only with successful orders, which is enough for fulfillment purposes. I'll update the success email with the customer names if that's alright with you.</p:text>
  </p:cm>
  <p:cm authorId="0" idx="3" dt="2020-05-13T07:53:25.782">
    <p:pos x="331" y="566"/>
    <p:text>Ok great. Thanks</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77af08360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7af083604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77aff339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77aff33919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77af08360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77af083604_0_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77aff3391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77aff33919_0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77af083604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77af083604_0_18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77af083604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7af083604_0_19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77af083604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77af083604_0_19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6" name="Google Shape;22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2.png"/><Relationship Id="rId4" Type="http://schemas.openxmlformats.org/officeDocument/2006/relationships/image" Target="../media/image17.png"/><Relationship Id="rId5" Type="http://schemas.openxmlformats.org/officeDocument/2006/relationships/image" Target="../media/image1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17.png"/><Relationship Id="rId6" Type="http://schemas.openxmlformats.org/officeDocument/2006/relationships/image" Target="../media/image1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3" name="Shape 13"/>
        <p:cNvGrpSpPr/>
        <p:nvPr/>
      </p:nvGrpSpPr>
      <p:grpSpPr>
        <a:xfrm>
          <a:off x="0" y="0"/>
          <a:ext cx="0" cy="0"/>
          <a:chOff x="0" y="0"/>
          <a:chExt cx="0" cy="0"/>
        </a:xfrm>
      </p:grpSpPr>
      <p:pic>
        <p:nvPicPr>
          <p:cNvPr id="14" name="Google Shape;14;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5" name="Google Shape;15;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1" sz="3600">
                <a:latin typeface="Nunito"/>
                <a:ea typeface="Nunito"/>
                <a:cs typeface="Nunito"/>
                <a:sym typeface="Nunito"/>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id="16" name="Google Shape;16;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7" name="Google Shape;17;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18" name="Google Shape;18;p2"/>
          <p:cNvGrpSpPr/>
          <p:nvPr/>
        </p:nvGrpSpPr>
        <p:grpSpPr>
          <a:xfrm>
            <a:off x="0" y="-446"/>
            <a:ext cx="8094368" cy="6867144"/>
            <a:chOff x="0" y="-446"/>
            <a:chExt cx="8094368" cy="6867144"/>
          </a:xfrm>
        </p:grpSpPr>
        <p:pic>
          <p:nvPicPr>
            <p:cNvPr descr="Image" id="19" name="Google Shape;19;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0" name="Google Shape;20;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1" name="Google Shape;21;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2" name="Google Shape;22;p2"/>
          <p:cNvSpPr txBox="1"/>
          <p:nvPr>
            <p:ph idx="11" type="ftr"/>
          </p:nvPr>
        </p:nvSpPr>
        <p:spPr>
          <a:xfrm>
            <a:off x="8406634" y="5755767"/>
            <a:ext cx="3220824" cy="441361"/>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0" i="0" sz="2000" u="none" cap="none" strike="noStrike">
                <a:solidFill>
                  <a:schemeClr val="dk1"/>
                </a:solidFill>
                <a:latin typeface="Nunito"/>
                <a:ea typeface="Nunito"/>
                <a:cs typeface="Nunito"/>
                <a:sym typeface="Nuni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 name="Google Shape;23;p2"/>
          <p:cNvSpPr txBox="1"/>
          <p:nvPr/>
        </p:nvSpPr>
        <p:spPr>
          <a:xfrm>
            <a:off x="8406634" y="6592079"/>
            <a:ext cx="3683510"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91" name="Shape 91"/>
        <p:cNvGrpSpPr/>
        <p:nvPr/>
      </p:nvGrpSpPr>
      <p:grpSpPr>
        <a:xfrm>
          <a:off x="0" y="0"/>
          <a:ext cx="0" cy="0"/>
          <a:chOff x="0" y="0"/>
          <a:chExt cx="0" cy="0"/>
        </a:xfrm>
      </p:grpSpPr>
      <p:pic>
        <p:nvPicPr>
          <p:cNvPr id="92" name="Google Shape;92;p11"/>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93" name="Google Shape;93;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4" name="Google Shape;94;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5" name="Google Shape;95;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6" name="Google Shape;96;p11"/>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97" name="Google Shape;97;p11"/>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8" name="Google Shape;98;p11"/>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9" name="Shape 99"/>
        <p:cNvGrpSpPr/>
        <p:nvPr/>
      </p:nvGrpSpPr>
      <p:grpSpPr>
        <a:xfrm>
          <a:off x="0" y="0"/>
          <a:ext cx="0" cy="0"/>
          <a:chOff x="0" y="0"/>
          <a:chExt cx="0" cy="0"/>
        </a:xfrm>
      </p:grpSpPr>
      <p:pic>
        <p:nvPicPr>
          <p:cNvPr id="100" name="Google Shape;100;p12"/>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101" name="Google Shape;101;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2" name="Google Shape;102;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3" name="Google Shape;103;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4" name="Google Shape;104;p12"/>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05" name="Google Shape;105;p12"/>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06" name="Google Shape;106;p12"/>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107" name="Shape 107"/>
        <p:cNvGrpSpPr/>
        <p:nvPr/>
      </p:nvGrpSpPr>
      <p:grpSpPr>
        <a:xfrm>
          <a:off x="0" y="0"/>
          <a:ext cx="0" cy="0"/>
          <a:chOff x="0" y="0"/>
          <a:chExt cx="0" cy="0"/>
        </a:xfrm>
      </p:grpSpPr>
      <p:pic>
        <p:nvPicPr>
          <p:cNvPr id="108" name="Google Shape;108;p13"/>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9" name="Google Shape;109;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10" name="Google Shape;110;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1" name="Google Shape;111;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2" name="Google Shape;112;p13"/>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13" name="Google Shape;113;p13"/>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14" name="Google Shape;114;p13"/>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15" name="Shape 115"/>
        <p:cNvGrpSpPr/>
        <p:nvPr/>
      </p:nvGrpSpPr>
      <p:grpSpPr>
        <a:xfrm>
          <a:off x="0" y="0"/>
          <a:ext cx="0" cy="0"/>
          <a:chOff x="0" y="0"/>
          <a:chExt cx="0" cy="0"/>
        </a:xfrm>
      </p:grpSpPr>
      <p:pic>
        <p:nvPicPr>
          <p:cNvPr id="116" name="Google Shape;116;p14"/>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17" name="Google Shape;117;p14"/>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18" name="Google Shape;118;p14"/>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9" name="Google Shape;119;p14"/>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20" name="Google Shape;120;p14"/>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21" name="Google Shape;121;p14"/>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2" name="Google Shape;122;p14"/>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p:cSld name="1_Back page (with disclaimer)">
    <p:spTree>
      <p:nvGrpSpPr>
        <p:cNvPr id="123" name="Shape 123"/>
        <p:cNvGrpSpPr/>
        <p:nvPr/>
      </p:nvGrpSpPr>
      <p:grpSpPr>
        <a:xfrm>
          <a:off x="0" y="0"/>
          <a:ext cx="0" cy="0"/>
          <a:chOff x="0" y="0"/>
          <a:chExt cx="0" cy="0"/>
        </a:xfrm>
      </p:grpSpPr>
      <p:pic>
        <p:nvPicPr>
          <p:cNvPr descr="Image" id="124" name="Google Shape;124;p15"/>
          <p:cNvPicPr preferRelativeResize="0"/>
          <p:nvPr/>
        </p:nvPicPr>
        <p:blipFill rotWithShape="1">
          <a:blip r:embed="rId2">
            <a:alphaModFix/>
          </a:blip>
          <a:srcRect b="26811" l="0" r="0" t="26811"/>
          <a:stretch/>
        </p:blipFill>
        <p:spPr>
          <a:xfrm>
            <a:off x="0" y="0"/>
            <a:ext cx="12192001" cy="6858000"/>
          </a:xfrm>
          <a:prstGeom prst="rect">
            <a:avLst/>
          </a:prstGeom>
          <a:noFill/>
          <a:ln>
            <a:noFill/>
          </a:ln>
        </p:spPr>
      </p:pic>
      <p:pic>
        <p:nvPicPr>
          <p:cNvPr descr="Image" id="125" name="Google Shape;125;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26" name="Google Shape;126;p15"/>
          <p:cNvSpPr txBox="1"/>
          <p:nvPr>
            <p:ph idx="1" type="subTitle"/>
          </p:nvPr>
        </p:nvSpPr>
        <p:spPr>
          <a:xfrm>
            <a:off x="6856431" y="2580838"/>
            <a:ext cx="4891346" cy="476795"/>
          </a:xfrm>
          <a:prstGeom prst="rect">
            <a:avLst/>
          </a:prstGeom>
          <a:noFill/>
          <a:ln>
            <a:noFill/>
          </a:ln>
        </p:spPr>
        <p:txBody>
          <a:bodyPr anchorCtr="0" anchor="ctr"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7" name="Google Shape;127;p15"/>
          <p:cNvSpPr txBox="1"/>
          <p:nvPr/>
        </p:nvSpPr>
        <p:spPr>
          <a:xfrm>
            <a:off x="6877481" y="14639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28" name="Google Shape;128;p15"/>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ack page (with disclaimer)">
  <p:cSld name="2_Back page (with disclaimer)">
    <p:spTree>
      <p:nvGrpSpPr>
        <p:cNvPr id="129" name="Shape 129"/>
        <p:cNvGrpSpPr/>
        <p:nvPr/>
      </p:nvGrpSpPr>
      <p:grpSpPr>
        <a:xfrm>
          <a:off x="0" y="0"/>
          <a:ext cx="0" cy="0"/>
          <a:chOff x="0" y="0"/>
          <a:chExt cx="0" cy="0"/>
        </a:xfrm>
      </p:grpSpPr>
      <p:pic>
        <p:nvPicPr>
          <p:cNvPr descr="Image" id="130" name="Google Shape;130;p16"/>
          <p:cNvPicPr preferRelativeResize="0"/>
          <p:nvPr/>
        </p:nvPicPr>
        <p:blipFill rotWithShape="1">
          <a:blip r:embed="rId2">
            <a:alphaModFix/>
          </a:blip>
          <a:srcRect b="26811" l="0" r="0" t="26811"/>
          <a:stretch/>
        </p:blipFill>
        <p:spPr>
          <a:xfrm>
            <a:off x="0" y="0"/>
            <a:ext cx="12192001" cy="6858000"/>
          </a:xfrm>
          <a:prstGeom prst="rect">
            <a:avLst/>
          </a:prstGeom>
          <a:noFill/>
          <a:ln>
            <a:noFill/>
          </a:ln>
        </p:spPr>
      </p:pic>
      <p:pic>
        <p:nvPicPr>
          <p:cNvPr descr="Image" id="131" name="Google Shape;131;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2" name="Google Shape;132;p16"/>
          <p:cNvCxnSpPr/>
          <p:nvPr/>
        </p:nvCxnSpPr>
        <p:spPr>
          <a:xfrm>
            <a:off x="6877482" y="3079750"/>
            <a:ext cx="4891346"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3" name="Google Shape;133;p16"/>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4" name="Google Shape;134;p16"/>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5" name="Google Shape;135;p16"/>
          <p:cNvSpPr txBox="1"/>
          <p:nvPr/>
        </p:nvSpPr>
        <p:spPr>
          <a:xfrm>
            <a:off x="9709159" y="2772307"/>
            <a:ext cx="1994241" cy="233959"/>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6" name="Google Shape;136;p16"/>
          <p:cNvSpPr txBox="1"/>
          <p:nvPr/>
        </p:nvSpPr>
        <p:spPr>
          <a:xfrm>
            <a:off x="7070615" y="2770216"/>
            <a:ext cx="2352584" cy="23397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200" u="none" cap="none" strike="noStrike">
                <a:solidFill>
                  <a:schemeClr val="dk1"/>
                </a:solidFill>
                <a:latin typeface="Nunito SemiBold"/>
                <a:ea typeface="Nunito SemiBold"/>
                <a:cs typeface="Nunito SemiBold"/>
                <a:sym typeface="Nunito SemiBold"/>
              </a:rPr>
              <a:t>enquiries@kokonetworks.com</a:t>
            </a:r>
            <a:endParaRPr b="0" i="0" sz="1200" u="none" cap="none" strike="noStrike">
              <a:solidFill>
                <a:schemeClr val="dk1"/>
              </a:solidFill>
              <a:latin typeface="Nunito SemiBold"/>
              <a:ea typeface="Nunito SemiBold"/>
              <a:cs typeface="Nunito SemiBold"/>
              <a:sym typeface="Nunito SemiBold"/>
            </a:endParaRPr>
          </a:p>
        </p:txBody>
      </p:sp>
      <p:sp>
        <p:nvSpPr>
          <p:cNvPr id="137" name="Google Shape;137;p16"/>
          <p:cNvSpPr txBox="1"/>
          <p:nvPr>
            <p:ph idx="1" type="subTitle"/>
          </p:nvPr>
        </p:nvSpPr>
        <p:spPr>
          <a:xfrm>
            <a:off x="6856431" y="3301455"/>
            <a:ext cx="4891346" cy="476795"/>
          </a:xfrm>
          <a:prstGeom prst="rect">
            <a:avLst/>
          </a:prstGeom>
          <a:noFill/>
          <a:ln>
            <a:noFill/>
          </a:ln>
        </p:spPr>
        <p:txBody>
          <a:bodyPr anchorCtr="0" anchor="ctr"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38" name="Google Shape;138;p16"/>
          <p:cNvSpPr txBox="1"/>
          <p:nvPr/>
        </p:nvSpPr>
        <p:spPr>
          <a:xfrm>
            <a:off x="6877481" y="14639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39" name="Google Shape;139;p16"/>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p:cSld name="Back page (with disclaimer)">
    <p:spTree>
      <p:nvGrpSpPr>
        <p:cNvPr id="140" name="Shape 140"/>
        <p:cNvGrpSpPr/>
        <p:nvPr/>
      </p:nvGrpSpPr>
      <p:grpSpPr>
        <a:xfrm>
          <a:off x="0" y="0"/>
          <a:ext cx="0" cy="0"/>
          <a:chOff x="0" y="0"/>
          <a:chExt cx="0" cy="0"/>
        </a:xfrm>
      </p:grpSpPr>
      <p:pic>
        <p:nvPicPr>
          <p:cNvPr id="141" name="Google Shape;141;p17"/>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42" name="Google Shape;142;p17"/>
          <p:cNvPicPr preferRelativeResize="0"/>
          <p:nvPr/>
        </p:nvPicPr>
        <p:blipFill rotWithShape="1">
          <a:blip r:embed="rId3">
            <a:alphaModFix/>
          </a:blip>
          <a:srcRect b="26811" l="0" r="0" t="26811"/>
          <a:stretch/>
        </p:blipFill>
        <p:spPr>
          <a:xfrm>
            <a:off x="0" y="0"/>
            <a:ext cx="12192001" cy="6858000"/>
          </a:xfrm>
          <a:prstGeom prst="rect">
            <a:avLst/>
          </a:prstGeom>
          <a:noFill/>
          <a:ln>
            <a:noFill/>
          </a:ln>
        </p:spPr>
      </p:pic>
      <p:pic>
        <p:nvPicPr>
          <p:cNvPr descr="Image" id="143" name="Google Shape;143;p17"/>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44" name="Google Shape;144;p17"/>
          <p:cNvCxnSpPr/>
          <p:nvPr/>
        </p:nvCxnSpPr>
        <p:spPr>
          <a:xfrm>
            <a:off x="6877482" y="3079750"/>
            <a:ext cx="4891346"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45" name="Google Shape;145;p17"/>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46" name="Google Shape;146;p17"/>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47" name="Google Shape;147;p17"/>
          <p:cNvSpPr txBox="1"/>
          <p:nvPr/>
        </p:nvSpPr>
        <p:spPr>
          <a:xfrm>
            <a:off x="6877481" y="3244849"/>
            <a:ext cx="4891347" cy="1723216"/>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48" name="Google Shape;148;p17"/>
          <p:cNvSpPr txBox="1"/>
          <p:nvPr>
            <p:ph idx="1" type="subTitle"/>
          </p:nvPr>
        </p:nvSpPr>
        <p:spPr>
          <a:xfrm>
            <a:off x="6877481" y="2114988"/>
            <a:ext cx="4891344" cy="43771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sz="1800">
                <a:solidFill>
                  <a:schemeClr val="dk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9" name="Google Shape;149;p17"/>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
        <p:nvSpPr>
          <p:cNvPr id="150" name="Google Shape;150;p17"/>
          <p:cNvSpPr txBox="1"/>
          <p:nvPr/>
        </p:nvSpPr>
        <p:spPr>
          <a:xfrm>
            <a:off x="6877481" y="10575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51" name="Google Shape;151;p17"/>
          <p:cNvSpPr txBox="1"/>
          <p:nvPr/>
        </p:nvSpPr>
        <p:spPr>
          <a:xfrm>
            <a:off x="9709159" y="2772307"/>
            <a:ext cx="1994241" cy="233959"/>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52" name="Google Shape;152;p17"/>
          <p:cNvSpPr txBox="1"/>
          <p:nvPr/>
        </p:nvSpPr>
        <p:spPr>
          <a:xfrm>
            <a:off x="7070615" y="2770216"/>
            <a:ext cx="2352584" cy="23397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200" u="none" cap="none" strike="noStrike">
                <a:solidFill>
                  <a:schemeClr val="dk1"/>
                </a:solidFill>
                <a:latin typeface="Nunito SemiBold"/>
                <a:ea typeface="Nunito SemiBold"/>
                <a:cs typeface="Nunito SemiBold"/>
                <a:sym typeface="Nunito SemiBold"/>
              </a:rPr>
              <a:t>enquiries@kokonetworks.com</a:t>
            </a:r>
            <a:endParaRPr b="0" i="0" sz="1200" u="none" cap="none" strike="noStrike">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53" name="Shape 153"/>
        <p:cNvGrpSpPr/>
        <p:nvPr/>
      </p:nvGrpSpPr>
      <p:grpSpPr>
        <a:xfrm>
          <a:off x="0" y="0"/>
          <a:ext cx="0" cy="0"/>
          <a:chOff x="0" y="0"/>
          <a:chExt cx="0" cy="0"/>
        </a:xfrm>
      </p:grpSpPr>
      <p:pic>
        <p:nvPicPr>
          <p:cNvPr id="154" name="Google Shape;154;p18"/>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55" name="Google Shape;155;p18"/>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56" name="Google Shape;156;p18"/>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57" name="Google Shape;157;p18"/>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58" name="Google Shape;158;p18"/>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9" name="Google Shape;159;p18"/>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
        <p:nvSpPr>
          <p:cNvPr id="160" name="Google Shape;160;p18"/>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0" name="Google Shape;30;p3"/>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
        <p:nvSpPr>
          <p:cNvPr id="31" name="Google Shape;31;p3"/>
          <p:cNvSpPr txBox="1"/>
          <p:nvPr/>
        </p:nvSpPr>
        <p:spPr>
          <a:xfrm>
            <a:off x="7286625" y="2121678"/>
            <a:ext cx="4143375" cy="6866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3600" u="none" cap="none" strike="noStrike">
                <a:solidFill>
                  <a:schemeClr val="dk1"/>
                </a:solidFill>
                <a:latin typeface="Nunito SemiBold"/>
                <a:ea typeface="Nunito SemiBold"/>
                <a:cs typeface="Nunito SemiBold"/>
                <a:sym typeface="Nunito SemiBold"/>
              </a:rPr>
              <a:t>Agenda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marR="0" algn="l">
              <a:lnSpc>
                <a:spcPct val="90000"/>
              </a:lnSpc>
              <a:spcBef>
                <a:spcPts val="1000"/>
              </a:spcBef>
              <a:spcAft>
                <a:spcPts val="0"/>
              </a:spcAft>
              <a:buClr>
                <a:schemeClr val="dk1"/>
              </a:buClr>
              <a:buSzPts val="2800"/>
              <a:buFont typeface="Arial"/>
              <a:buChar char="•"/>
              <a:defRPr b="0" sz="2800">
                <a:solidFill>
                  <a:schemeClr val="dk1"/>
                </a:solidFill>
                <a:latin typeface="Nunito"/>
                <a:ea typeface="Nunito"/>
                <a:cs typeface="Nunito"/>
                <a:sym typeface="Nunito"/>
              </a:defRPr>
            </a:lvl1pPr>
            <a:lvl2pPr lvl="1" marR="0" algn="l">
              <a:lnSpc>
                <a:spcPct val="90000"/>
              </a:lnSpc>
              <a:spcBef>
                <a:spcPts val="500"/>
              </a:spcBef>
              <a:spcAft>
                <a:spcPts val="0"/>
              </a:spcAft>
              <a:buClr>
                <a:schemeClr val="dk1"/>
              </a:buClr>
              <a:buSzPts val="2000"/>
              <a:buFont typeface="Arial"/>
              <a:buChar char="•"/>
              <a:defRPr sz="2000"/>
            </a:lvl2pPr>
            <a:lvl3pPr lvl="2" marR="0" algn="l">
              <a:lnSpc>
                <a:spcPct val="90000"/>
              </a:lnSpc>
              <a:spcBef>
                <a:spcPts val="500"/>
              </a:spcBef>
              <a:spcAft>
                <a:spcPts val="0"/>
              </a:spcAft>
              <a:buClr>
                <a:schemeClr val="dk1"/>
              </a:buClr>
              <a:buSzPts val="1800"/>
              <a:buFont typeface="Arial"/>
              <a:buChar char="•"/>
              <a:defRPr sz="1800"/>
            </a:lvl3pPr>
            <a:lvl4pPr lvl="3" marR="0" algn="l">
              <a:lnSpc>
                <a:spcPct val="90000"/>
              </a:lnSpc>
              <a:spcBef>
                <a:spcPts val="500"/>
              </a:spcBef>
              <a:spcAft>
                <a:spcPts val="0"/>
              </a:spcAft>
              <a:buClr>
                <a:schemeClr val="dk1"/>
              </a:buClr>
              <a:buSzPts val="1600"/>
              <a:buFont typeface="Arial"/>
              <a:buChar char="•"/>
              <a:defRPr sz="1600"/>
            </a:lvl4pPr>
            <a:lvl5pPr lvl="4" marR="0" algn="l">
              <a:lnSpc>
                <a:spcPct val="90000"/>
              </a:lnSpc>
              <a:spcBef>
                <a:spcPts val="500"/>
              </a:spcBef>
              <a:spcAft>
                <a:spcPts val="0"/>
              </a:spcAft>
              <a:buClr>
                <a:schemeClr val="dk1"/>
              </a:buClr>
              <a:buSzPts val="1600"/>
              <a:buFont typeface="Arial"/>
              <a:buChar char="•"/>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42" name="Shape 42"/>
        <p:cNvGrpSpPr/>
        <p:nvPr/>
      </p:nvGrpSpPr>
      <p:grpSpPr>
        <a:xfrm>
          <a:off x="0" y="0"/>
          <a:ext cx="0" cy="0"/>
          <a:chOff x="0" y="0"/>
          <a:chExt cx="0" cy="0"/>
        </a:xfrm>
      </p:grpSpPr>
      <p:pic>
        <p:nvPicPr>
          <p:cNvPr descr="Image" id="43" name="Google Shape;43;p5"/>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45" name="Google Shape;45;p5"/>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46" name="Google Shape;46;p5"/>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47" name="Google Shape;47;p5"/>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48" name="Google Shape;48;p5"/>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cxnSp>
        <p:nvCxnSpPr>
          <p:cNvPr id="49" name="Google Shape;49;p5"/>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50" name="Google Shape;50;p5"/>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51" name="Shape 51"/>
        <p:cNvGrpSpPr/>
        <p:nvPr/>
      </p:nvGrpSpPr>
      <p:grpSpPr>
        <a:xfrm>
          <a:off x="0" y="0"/>
          <a:ext cx="0" cy="0"/>
          <a:chOff x="0" y="0"/>
          <a:chExt cx="0" cy="0"/>
        </a:xfrm>
      </p:grpSpPr>
      <p:pic>
        <p:nvPicPr>
          <p:cNvPr id="52" name="Google Shape;52;p6"/>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53" name="Google Shape;53;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4" name="Google Shape;54;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5" name="Google Shape;55;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6" name="Google Shape;56;p6"/>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57" name="Google Shape;57;p6"/>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58" name="Google Shape;58;p6"/>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9" name="Shape 59"/>
        <p:cNvGrpSpPr/>
        <p:nvPr/>
      </p:nvGrpSpPr>
      <p:grpSpPr>
        <a:xfrm>
          <a:off x="0" y="0"/>
          <a:ext cx="0" cy="0"/>
          <a:chOff x="0" y="0"/>
          <a:chExt cx="0" cy="0"/>
        </a:xfrm>
      </p:grpSpPr>
      <p:pic>
        <p:nvPicPr>
          <p:cNvPr id="60" name="Google Shape;60;p7"/>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61" name="Google Shape;61;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2" name="Google Shape;62;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3" name="Google Shape;63;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4" name="Google Shape;64;p7"/>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65" name="Google Shape;65;p7"/>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66" name="Google Shape;66;p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67" name="Shape 67"/>
        <p:cNvGrpSpPr/>
        <p:nvPr/>
      </p:nvGrpSpPr>
      <p:grpSpPr>
        <a:xfrm>
          <a:off x="0" y="0"/>
          <a:ext cx="0" cy="0"/>
          <a:chOff x="0" y="0"/>
          <a:chExt cx="0" cy="0"/>
        </a:xfrm>
      </p:grpSpPr>
      <p:pic>
        <p:nvPicPr>
          <p:cNvPr id="68" name="Google Shape;68;p8"/>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9" name="Google Shape;69;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0" name="Google Shape;70;p8"/>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1" name="Google Shape;71;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2" name="Google Shape;72;p8"/>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73" name="Google Shape;73;p8"/>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74" name="Google Shape;74;p8"/>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75" name="Shape 75"/>
        <p:cNvGrpSpPr/>
        <p:nvPr/>
      </p:nvGrpSpPr>
      <p:grpSpPr>
        <a:xfrm>
          <a:off x="0" y="0"/>
          <a:ext cx="0" cy="0"/>
          <a:chOff x="0" y="0"/>
          <a:chExt cx="0" cy="0"/>
        </a:xfrm>
      </p:grpSpPr>
      <p:pic>
        <p:nvPicPr>
          <p:cNvPr id="76" name="Google Shape;76;p9"/>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77" name="Google Shape;77;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8" name="Google Shape;78;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9" name="Google Shape;79;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0" name="Google Shape;80;p9"/>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1" name="Google Shape;81;p9"/>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82" name="Google Shape;82;p9"/>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83" name="Shape 83"/>
        <p:cNvGrpSpPr/>
        <p:nvPr/>
      </p:nvGrpSpPr>
      <p:grpSpPr>
        <a:xfrm>
          <a:off x="0" y="0"/>
          <a:ext cx="0" cy="0"/>
          <a:chOff x="0" y="0"/>
          <a:chExt cx="0" cy="0"/>
        </a:xfrm>
      </p:grpSpPr>
      <p:pic>
        <p:nvPicPr>
          <p:cNvPr id="84" name="Google Shape;84;p10"/>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85" name="Google Shape;85;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6" name="Google Shape;86;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7" name="Google Shape;87;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8" name="Google Shape;88;p10"/>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9" name="Google Shape;89;p10"/>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0" name="Google Shape;90;p10"/>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0.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None/>
              <a:defRPr b="1" i="0" sz="4400" u="none" cap="none" strike="noStrike">
                <a:solidFill>
                  <a:schemeClr val="dk1"/>
                </a:solidFill>
                <a:latin typeface="Nunito"/>
                <a:ea typeface="Nunito"/>
                <a:cs typeface="Nunito"/>
                <a:sym typeface="Nunito"/>
              </a:defRPr>
            </a:lvl1pPr>
            <a:lvl2pPr lvl="1"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Nunito"/>
                <a:ea typeface="Nunito"/>
                <a:cs typeface="Nunito"/>
                <a:sym typeface="Nuni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Nunito"/>
                <a:ea typeface="Nunito"/>
                <a:cs typeface="Nunito"/>
                <a:sym typeface="Nuni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Nunito"/>
                <a:ea typeface="Nunito"/>
                <a:cs typeface="Nunito"/>
                <a:sym typeface="Nuni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Nunito"/>
                <a:ea typeface="Nunito"/>
                <a:cs typeface="Nunito"/>
                <a:sym typeface="Nuni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Nunito"/>
                <a:ea typeface="Nunito"/>
                <a:cs typeface="Nunito"/>
                <a:sym typeface="Nuni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hyperlink" Target="mailto:k.nyawallow@kokonetworks.com" TargetMode="External"/><Relationship Id="rId5" Type="http://schemas.openxmlformats.org/officeDocument/2006/relationships/hyperlink" Target="mailto:m.langat@kokonetworks.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6257925" y="2738154"/>
            <a:ext cx="5369400" cy="746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KOKOSOKO Comms</a:t>
            </a:r>
            <a:endParaRPr/>
          </a:p>
        </p:txBody>
      </p:sp>
      <p:sp>
        <p:nvSpPr>
          <p:cNvPr id="166" name="Google Shape;166;p19"/>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rPr lang="en-US"/>
              <a:t>SMS &amp; Email Templates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0"/>
          <p:cNvSpPr txBox="1"/>
          <p:nvPr>
            <p:ph type="title"/>
          </p:nvPr>
        </p:nvSpPr>
        <p:spPr>
          <a:xfrm>
            <a:off x="1600200" y="121925"/>
            <a:ext cx="10065300" cy="819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Transaction </a:t>
            </a:r>
            <a:r>
              <a:rPr lang="en-US"/>
              <a:t>Success Email (To Fulfillment)</a:t>
            </a:r>
            <a:endParaRPr/>
          </a:p>
        </p:txBody>
      </p:sp>
      <p:sp>
        <p:nvSpPr>
          <p:cNvPr id="172" name="Google Shape;172;p20"/>
          <p:cNvSpPr txBox="1"/>
          <p:nvPr>
            <p:ph idx="1" type="subTitle"/>
          </p:nvPr>
        </p:nvSpPr>
        <p:spPr>
          <a:xfrm>
            <a:off x="526500" y="1051375"/>
            <a:ext cx="11139000" cy="5202900"/>
          </a:xfrm>
          <a:prstGeom prst="rect">
            <a:avLst/>
          </a:prstGeom>
        </p:spPr>
        <p:txBody>
          <a:bodyPr anchorCtr="0" anchor="t" bIns="45700" lIns="91425" spcFirstLastPara="1" rIns="91425" wrap="square" tIns="45700">
            <a:noAutofit/>
          </a:bodyPr>
          <a:lstStyle/>
          <a:p>
            <a:pPr indent="0" lvl="0" marL="0" marR="0" rtl="0" algn="l">
              <a:lnSpc>
                <a:spcPct val="90000"/>
              </a:lnSpc>
              <a:spcBef>
                <a:spcPts val="1000"/>
              </a:spcBef>
              <a:spcAft>
                <a:spcPts val="0"/>
              </a:spcAft>
              <a:buNone/>
            </a:pPr>
            <a:r>
              <a:rPr b="1" lang="en-US" sz="1900">
                <a:solidFill>
                  <a:srgbClr val="0000FF"/>
                </a:solidFill>
              </a:rPr>
              <a:t>Subject:</a:t>
            </a:r>
            <a:r>
              <a:rPr lang="en-US" sz="1900">
                <a:solidFill>
                  <a:srgbClr val="0000FF"/>
                </a:solidFill>
              </a:rPr>
              <a:t> </a:t>
            </a:r>
            <a:endParaRPr sz="1900">
              <a:solidFill>
                <a:srgbClr val="0000FF"/>
              </a:solidFill>
            </a:endParaRPr>
          </a:p>
          <a:p>
            <a:pPr indent="0" lvl="0" marL="0" rtl="0" algn="l">
              <a:spcBef>
                <a:spcPts val="1000"/>
              </a:spcBef>
              <a:spcAft>
                <a:spcPts val="0"/>
              </a:spcAft>
              <a:buClr>
                <a:schemeClr val="dk1"/>
              </a:buClr>
              <a:buSzPts val="1100"/>
              <a:buFont typeface="Arial"/>
              <a:buNone/>
            </a:pPr>
            <a:r>
              <a:rPr lang="en-US" sz="1700"/>
              <a:t>KOKOSOKO - New Order SUCCESS (ORDER-ID: </a:t>
            </a:r>
            <a:r>
              <a:rPr b="1" lang="en-US" sz="1700"/>
              <a:t>{order-id}</a:t>
            </a:r>
            <a:r>
              <a:rPr lang="en-US" sz="1700"/>
              <a:t>)</a:t>
            </a:r>
            <a:endParaRPr sz="1700"/>
          </a:p>
          <a:p>
            <a:pPr indent="0" lvl="0" marL="0" marR="0" rtl="0" algn="l">
              <a:lnSpc>
                <a:spcPct val="90000"/>
              </a:lnSpc>
              <a:spcBef>
                <a:spcPts val="1000"/>
              </a:spcBef>
              <a:spcAft>
                <a:spcPts val="0"/>
              </a:spcAft>
              <a:buNone/>
            </a:pPr>
            <a:r>
              <a:rPr b="1" lang="en-US" sz="1900">
                <a:solidFill>
                  <a:srgbClr val="0000FF"/>
                </a:solidFill>
              </a:rPr>
              <a:t>Body:</a:t>
            </a:r>
            <a:endParaRPr b="1" sz="1900">
              <a:solidFill>
                <a:srgbClr val="0000FF"/>
              </a:solidFill>
            </a:endParaRPr>
          </a:p>
          <a:p>
            <a:pPr indent="0" lvl="0" marL="0" marR="0" rtl="0" algn="l">
              <a:lnSpc>
                <a:spcPct val="90000"/>
              </a:lnSpc>
              <a:spcBef>
                <a:spcPts val="1000"/>
              </a:spcBef>
              <a:spcAft>
                <a:spcPts val="0"/>
              </a:spcAft>
              <a:buNone/>
            </a:pPr>
            <a:r>
              <a:rPr lang="en-US" sz="1700"/>
              <a:t>This is a new order </a:t>
            </a:r>
            <a:r>
              <a:rPr lang="en-US" sz="1700"/>
              <a:t>(ORDER-ID: </a:t>
            </a:r>
            <a:r>
              <a:rPr b="1" lang="en-US" sz="1700"/>
              <a:t>{order-id}</a:t>
            </a:r>
            <a:r>
              <a:rPr lang="en-US" sz="1700"/>
              <a:t>) from </a:t>
            </a:r>
            <a:r>
              <a:rPr b="1" lang="en-US" sz="1700"/>
              <a:t>{kp-agent-name}</a:t>
            </a:r>
            <a:r>
              <a:rPr lang="en-US" sz="1700"/>
              <a:t>, </a:t>
            </a:r>
            <a:r>
              <a:rPr b="1" lang="en-US" sz="1700"/>
              <a:t>{kp-neighbourhood}</a:t>
            </a:r>
            <a:r>
              <a:rPr lang="en-US" sz="1700"/>
              <a:t> for </a:t>
            </a:r>
            <a:r>
              <a:rPr b="1" lang="en-US" sz="1700"/>
              <a:t>{product-name}</a:t>
            </a:r>
            <a:r>
              <a:rPr lang="en-US" sz="1700"/>
              <a:t>(</a:t>
            </a:r>
            <a:r>
              <a:rPr b="1" lang="en-US" sz="1700"/>
              <a:t>{product-quantity}</a:t>
            </a:r>
            <a:r>
              <a:rPr lang="en-US" sz="1700"/>
              <a:t>), which has been paid for with MPESA transaction code </a:t>
            </a:r>
            <a:r>
              <a:rPr b="1" lang="en-US" sz="1700"/>
              <a:t>{transaction-id}</a:t>
            </a:r>
            <a:r>
              <a:rPr lang="en-US" sz="1700"/>
              <a:t> at </a:t>
            </a:r>
            <a:r>
              <a:rPr b="1" lang="en-US" sz="1700"/>
              <a:t>{date-time}</a:t>
            </a:r>
            <a:r>
              <a:rPr lang="en-US" sz="1700"/>
              <a:t>.</a:t>
            </a:r>
            <a:endParaRPr sz="1700"/>
          </a:p>
          <a:p>
            <a:pPr indent="0" lvl="0" marL="0" marR="0" rtl="0" algn="l">
              <a:lnSpc>
                <a:spcPct val="90000"/>
              </a:lnSpc>
              <a:spcBef>
                <a:spcPts val="1000"/>
              </a:spcBef>
              <a:spcAft>
                <a:spcPts val="0"/>
              </a:spcAft>
              <a:buNone/>
            </a:pPr>
            <a:r>
              <a:rPr lang="en-US" sz="1700"/>
              <a:t>Order Summary:</a:t>
            </a:r>
            <a:endParaRPr sz="1700"/>
          </a:p>
          <a:p>
            <a:pPr indent="-336550" lvl="0" marL="457200" marR="0" rtl="0" algn="l">
              <a:lnSpc>
                <a:spcPct val="90000"/>
              </a:lnSpc>
              <a:spcBef>
                <a:spcPts val="1000"/>
              </a:spcBef>
              <a:spcAft>
                <a:spcPts val="0"/>
              </a:spcAft>
              <a:buSzPts val="1700"/>
              <a:buChar char="•"/>
            </a:pPr>
            <a:r>
              <a:rPr lang="en-US" sz="1700"/>
              <a:t>Order Status: </a:t>
            </a:r>
            <a:r>
              <a:rPr b="1" lang="en-US" sz="1700"/>
              <a:t>{order-status}</a:t>
            </a:r>
            <a:endParaRPr b="1" sz="1700"/>
          </a:p>
          <a:p>
            <a:pPr indent="-336550" lvl="0" marL="457200" marR="0" rtl="0" algn="l">
              <a:lnSpc>
                <a:spcPct val="90000"/>
              </a:lnSpc>
              <a:spcBef>
                <a:spcPts val="0"/>
              </a:spcBef>
              <a:spcAft>
                <a:spcPts val="0"/>
              </a:spcAft>
              <a:buSzPts val="1700"/>
              <a:buChar char="•"/>
            </a:pPr>
            <a:r>
              <a:rPr lang="en-US" sz="1700"/>
              <a:t>Order Number: </a:t>
            </a:r>
            <a:r>
              <a:rPr b="1" lang="en-US" sz="1700"/>
              <a:t>{order-id}</a:t>
            </a:r>
            <a:endParaRPr b="1" sz="1700"/>
          </a:p>
          <a:p>
            <a:pPr indent="-336550" lvl="0" marL="457200" marR="0" rtl="0" algn="l">
              <a:lnSpc>
                <a:spcPct val="90000"/>
              </a:lnSpc>
              <a:spcBef>
                <a:spcPts val="0"/>
              </a:spcBef>
              <a:spcAft>
                <a:spcPts val="0"/>
              </a:spcAft>
              <a:buSzPts val="1700"/>
              <a:buChar char="•"/>
            </a:pPr>
            <a:r>
              <a:rPr lang="en-US" sz="1700"/>
              <a:t>Customer Phone Number: </a:t>
            </a:r>
            <a:r>
              <a:rPr b="1" lang="en-US" sz="1700"/>
              <a:t>{customer-phone}</a:t>
            </a:r>
            <a:endParaRPr b="1" sz="1700"/>
          </a:p>
          <a:p>
            <a:pPr indent="-336550" lvl="0" marL="457200" marR="0" rtl="0" algn="l">
              <a:lnSpc>
                <a:spcPct val="90000"/>
              </a:lnSpc>
              <a:spcBef>
                <a:spcPts val="0"/>
              </a:spcBef>
              <a:spcAft>
                <a:spcPts val="0"/>
              </a:spcAft>
              <a:buSzPts val="1700"/>
              <a:buChar char="•"/>
            </a:pPr>
            <a:r>
              <a:rPr lang="en-US" sz="1700"/>
              <a:t>Agent Name: </a:t>
            </a:r>
            <a:r>
              <a:rPr b="1" lang="en-US" sz="1700"/>
              <a:t>{kp-agent-name}</a:t>
            </a:r>
            <a:endParaRPr b="1" sz="1700"/>
          </a:p>
          <a:p>
            <a:pPr indent="-336550" lvl="0" marL="457200" marR="0" rtl="0" algn="l">
              <a:lnSpc>
                <a:spcPct val="90000"/>
              </a:lnSpc>
              <a:spcBef>
                <a:spcPts val="0"/>
              </a:spcBef>
              <a:spcAft>
                <a:spcPts val="0"/>
              </a:spcAft>
              <a:buSzPts val="1700"/>
              <a:buChar char="•"/>
            </a:pPr>
            <a:r>
              <a:rPr lang="en-US" sz="1700"/>
              <a:t>Neighourhood Name: </a:t>
            </a:r>
            <a:r>
              <a:rPr b="1" lang="en-US" sz="1700"/>
              <a:t>{kp-neighbourhood}</a:t>
            </a:r>
            <a:endParaRPr b="1" sz="1700"/>
          </a:p>
          <a:p>
            <a:pPr indent="-336550" lvl="0" marL="457200" marR="0" rtl="0" algn="l">
              <a:lnSpc>
                <a:spcPct val="90000"/>
              </a:lnSpc>
              <a:spcBef>
                <a:spcPts val="0"/>
              </a:spcBef>
              <a:spcAft>
                <a:spcPts val="0"/>
              </a:spcAft>
              <a:buSzPts val="1700"/>
              <a:buChar char="•"/>
            </a:pPr>
            <a:r>
              <a:rPr lang="en-US" sz="1700"/>
              <a:t>Product: </a:t>
            </a:r>
            <a:r>
              <a:rPr b="1" lang="en-US" sz="1700"/>
              <a:t>{product-name}</a:t>
            </a:r>
            <a:r>
              <a:rPr lang="en-US" sz="1700"/>
              <a:t> (</a:t>
            </a:r>
            <a:r>
              <a:rPr b="1" lang="en-US" sz="1700"/>
              <a:t>{product-code}</a:t>
            </a:r>
            <a:r>
              <a:rPr lang="en-US" sz="1700"/>
              <a:t>) x </a:t>
            </a:r>
            <a:r>
              <a:rPr b="1" lang="en-US" sz="1700"/>
              <a:t>{product-quantity}</a:t>
            </a:r>
            <a:endParaRPr b="1" sz="1700"/>
          </a:p>
          <a:p>
            <a:pPr indent="-336550" lvl="0" marL="457200" marR="0" rtl="0" algn="l">
              <a:lnSpc>
                <a:spcPct val="90000"/>
              </a:lnSpc>
              <a:spcBef>
                <a:spcPts val="0"/>
              </a:spcBef>
              <a:spcAft>
                <a:spcPts val="0"/>
              </a:spcAft>
              <a:buSzPts val="1700"/>
              <a:buChar char="•"/>
            </a:pPr>
            <a:r>
              <a:rPr lang="en-US" sz="1700"/>
              <a:t>Mpesa Code: </a:t>
            </a:r>
            <a:r>
              <a:rPr b="1" lang="en-US" sz="1700"/>
              <a:t>{transaction-id}</a:t>
            </a:r>
            <a:endParaRPr b="1" sz="1700"/>
          </a:p>
          <a:p>
            <a:pPr indent="-336550" lvl="0" marL="457200" marR="0" rtl="0" algn="l">
              <a:lnSpc>
                <a:spcPct val="90000"/>
              </a:lnSpc>
              <a:spcBef>
                <a:spcPts val="0"/>
              </a:spcBef>
              <a:spcAft>
                <a:spcPts val="0"/>
              </a:spcAft>
              <a:buSzPts val="1700"/>
              <a:buChar char="•"/>
            </a:pPr>
            <a:r>
              <a:rPr lang="en-US" sz="1700"/>
              <a:t>Date: </a:t>
            </a:r>
            <a:r>
              <a:rPr b="1" lang="en-US" sz="1700"/>
              <a:t>{date-time}</a:t>
            </a:r>
            <a:endParaRPr b="1" sz="1700"/>
          </a:p>
          <a:p>
            <a:pPr indent="0" lvl="0" marL="0" marR="0" rtl="0" algn="l">
              <a:lnSpc>
                <a:spcPct val="90000"/>
              </a:lnSpc>
              <a:spcBef>
                <a:spcPts val="1000"/>
              </a:spcBef>
              <a:spcAft>
                <a:spcPts val="0"/>
              </a:spcAft>
              <a:buNone/>
            </a:pPr>
            <a:r>
              <a:rPr lang="en-US" sz="1700"/>
              <a:t>Kindly process the order and dispatch to </a:t>
            </a:r>
            <a:r>
              <a:rPr b="1" lang="en-US" sz="1700"/>
              <a:t>{kp-agent-name}</a:t>
            </a:r>
            <a:r>
              <a:rPr lang="en-US" sz="1700"/>
              <a:t>, </a:t>
            </a:r>
            <a:r>
              <a:rPr b="1" lang="en-US" sz="1700"/>
              <a:t>{kp-neighbourhood}</a:t>
            </a:r>
            <a:r>
              <a:rPr lang="en-US" sz="1700"/>
              <a:t> as soon as possible.</a:t>
            </a:r>
            <a:endParaRPr sz="1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1"/>
          <p:cNvSpPr txBox="1"/>
          <p:nvPr>
            <p:ph type="title"/>
          </p:nvPr>
        </p:nvSpPr>
        <p:spPr>
          <a:xfrm>
            <a:off x="1600200" y="121925"/>
            <a:ext cx="10065300" cy="8190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Transaction Success </a:t>
            </a:r>
            <a:r>
              <a:rPr lang="en-US"/>
              <a:t>Email </a:t>
            </a:r>
            <a:r>
              <a:rPr lang="en-US"/>
              <a:t>(To Fulfillment)</a:t>
            </a:r>
            <a:endParaRPr/>
          </a:p>
        </p:txBody>
      </p:sp>
      <p:sp>
        <p:nvSpPr>
          <p:cNvPr id="178" name="Google Shape;178;p21"/>
          <p:cNvSpPr txBox="1"/>
          <p:nvPr/>
        </p:nvSpPr>
        <p:spPr>
          <a:xfrm>
            <a:off x="9986200" y="388725"/>
            <a:ext cx="1823400" cy="1221600"/>
          </a:xfrm>
          <a:prstGeom prst="rect">
            <a:avLst/>
          </a:prstGeom>
          <a:solidFill>
            <a:srgbClr val="FF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Version with Sagun’s edits</a:t>
            </a:r>
            <a:endParaRPr>
              <a:latin typeface="Nunito"/>
              <a:ea typeface="Nunito"/>
              <a:cs typeface="Nunito"/>
              <a:sym typeface="Nunito"/>
            </a:endParaRPr>
          </a:p>
        </p:txBody>
      </p:sp>
      <p:sp>
        <p:nvSpPr>
          <p:cNvPr id="179" name="Google Shape;179;p21"/>
          <p:cNvSpPr txBox="1"/>
          <p:nvPr>
            <p:ph idx="1" type="subTitle"/>
          </p:nvPr>
        </p:nvSpPr>
        <p:spPr>
          <a:xfrm>
            <a:off x="526500" y="898975"/>
            <a:ext cx="11139000" cy="5202900"/>
          </a:xfrm>
          <a:prstGeom prst="rect">
            <a:avLst/>
          </a:prstGeom>
        </p:spPr>
        <p:txBody>
          <a:bodyPr anchorCtr="0" anchor="t" bIns="45700" lIns="91425" spcFirstLastPara="1" rIns="91425" wrap="square" tIns="45700">
            <a:noAutofit/>
          </a:bodyPr>
          <a:lstStyle/>
          <a:p>
            <a:pPr indent="0" lvl="0" marL="0" marR="0" rtl="0" algn="l">
              <a:lnSpc>
                <a:spcPct val="115000"/>
              </a:lnSpc>
              <a:spcBef>
                <a:spcPts val="0"/>
              </a:spcBef>
              <a:spcAft>
                <a:spcPts val="0"/>
              </a:spcAft>
              <a:buNone/>
            </a:pPr>
            <a:r>
              <a:rPr b="1" lang="en-US" sz="1200">
                <a:solidFill>
                  <a:srgbClr val="0000FF"/>
                </a:solidFill>
              </a:rPr>
              <a:t>Subject:</a:t>
            </a:r>
            <a:r>
              <a:rPr lang="en-US" sz="1200">
                <a:solidFill>
                  <a:srgbClr val="0000FF"/>
                </a:solidFill>
              </a:rPr>
              <a:t> </a:t>
            </a:r>
            <a:endParaRPr sz="1200">
              <a:solidFill>
                <a:srgbClr val="0000FF"/>
              </a:solidFill>
            </a:endParaRPr>
          </a:p>
          <a:p>
            <a:pPr indent="0" lvl="0" marL="0" rtl="0" algn="l">
              <a:lnSpc>
                <a:spcPct val="115000"/>
              </a:lnSpc>
              <a:spcBef>
                <a:spcPts val="0"/>
              </a:spcBef>
              <a:spcAft>
                <a:spcPts val="0"/>
              </a:spcAft>
              <a:buClr>
                <a:schemeClr val="dk1"/>
              </a:buClr>
              <a:buSzPts val="1100"/>
              <a:buFont typeface="Arial"/>
              <a:buNone/>
            </a:pPr>
            <a:r>
              <a:t/>
            </a:r>
            <a:endParaRPr sz="1000"/>
          </a:p>
          <a:p>
            <a:pPr indent="0" lvl="0" marL="0" rtl="0" algn="l">
              <a:lnSpc>
                <a:spcPct val="115000"/>
              </a:lnSpc>
              <a:spcBef>
                <a:spcPts val="0"/>
              </a:spcBef>
              <a:spcAft>
                <a:spcPts val="0"/>
              </a:spcAft>
              <a:buClr>
                <a:schemeClr val="dk1"/>
              </a:buClr>
              <a:buSzPts val="1100"/>
              <a:buFont typeface="Arial"/>
              <a:buNone/>
            </a:pPr>
            <a:r>
              <a:rPr lang="en-US" sz="1000"/>
              <a:t>KOKO SOKO Paid Order: </a:t>
            </a:r>
            <a:r>
              <a:rPr b="1" lang="en-US" sz="1000"/>
              <a:t>{order-id}</a:t>
            </a:r>
            <a:endParaRPr sz="1000"/>
          </a:p>
          <a:p>
            <a:pPr indent="0" lvl="0" marL="0" marR="0" rtl="0" algn="l">
              <a:lnSpc>
                <a:spcPct val="115000"/>
              </a:lnSpc>
              <a:spcBef>
                <a:spcPts val="0"/>
              </a:spcBef>
              <a:spcAft>
                <a:spcPts val="0"/>
              </a:spcAft>
              <a:buNone/>
            </a:pPr>
            <a:r>
              <a:t/>
            </a:r>
            <a:endParaRPr b="1" sz="1200">
              <a:solidFill>
                <a:srgbClr val="0000FF"/>
              </a:solidFill>
            </a:endParaRPr>
          </a:p>
          <a:p>
            <a:pPr indent="0" lvl="0" marL="0" marR="0" rtl="0" algn="l">
              <a:lnSpc>
                <a:spcPct val="115000"/>
              </a:lnSpc>
              <a:spcBef>
                <a:spcPts val="0"/>
              </a:spcBef>
              <a:spcAft>
                <a:spcPts val="0"/>
              </a:spcAft>
              <a:buNone/>
            </a:pPr>
            <a:r>
              <a:rPr b="1" lang="en-US" sz="1200">
                <a:solidFill>
                  <a:srgbClr val="0000FF"/>
                </a:solidFill>
              </a:rPr>
              <a:t>Body:</a:t>
            </a:r>
            <a:endParaRPr b="1" sz="1200">
              <a:solidFill>
                <a:srgbClr val="0000FF"/>
              </a:solidFill>
            </a:endParaRPr>
          </a:p>
          <a:p>
            <a:pPr indent="0" lvl="0" marL="0" marR="0" rtl="0" algn="l">
              <a:lnSpc>
                <a:spcPct val="115000"/>
              </a:lnSpc>
              <a:spcBef>
                <a:spcPts val="0"/>
              </a:spcBef>
              <a:spcAft>
                <a:spcPts val="0"/>
              </a:spcAft>
              <a:buNone/>
            </a:pPr>
            <a:r>
              <a:t/>
            </a:r>
            <a:endParaRPr sz="1000"/>
          </a:p>
          <a:p>
            <a:pPr indent="0" lvl="0" marL="0" marR="0" rtl="0" algn="l">
              <a:lnSpc>
                <a:spcPct val="115000"/>
              </a:lnSpc>
              <a:spcBef>
                <a:spcPts val="0"/>
              </a:spcBef>
              <a:spcAft>
                <a:spcPts val="0"/>
              </a:spcAft>
              <a:buNone/>
            </a:pPr>
            <a:r>
              <a:rPr lang="en-US" sz="1000"/>
              <a:t>KOKO SOKO PAID ORDER DETAILS</a:t>
            </a:r>
            <a:endParaRPr sz="1000"/>
          </a:p>
          <a:p>
            <a:pPr indent="0" lvl="0" marL="0" marR="0" rtl="0" algn="l">
              <a:lnSpc>
                <a:spcPct val="115000"/>
              </a:lnSpc>
              <a:spcBef>
                <a:spcPts val="0"/>
              </a:spcBef>
              <a:spcAft>
                <a:spcPts val="0"/>
              </a:spcAft>
              <a:buNone/>
            </a:pPr>
            <a:r>
              <a:rPr lang="en-US" sz="1000"/>
              <a:t> </a:t>
            </a:r>
            <a:endParaRPr sz="1000"/>
          </a:p>
          <a:p>
            <a:pPr indent="0" lvl="0" marL="0" marR="0" rtl="0" algn="l">
              <a:lnSpc>
                <a:spcPct val="115000"/>
              </a:lnSpc>
              <a:spcBef>
                <a:spcPts val="0"/>
              </a:spcBef>
              <a:spcAft>
                <a:spcPts val="0"/>
              </a:spcAft>
              <a:buNone/>
            </a:pPr>
            <a:r>
              <a:rPr lang="en-US" sz="1000"/>
              <a:t>Customer Phone Number:</a:t>
            </a:r>
            <a:endParaRPr sz="1000"/>
          </a:p>
          <a:p>
            <a:pPr indent="0" lvl="0" marL="0" marR="0" rtl="0" algn="l">
              <a:lnSpc>
                <a:spcPct val="115000"/>
              </a:lnSpc>
              <a:spcBef>
                <a:spcPts val="0"/>
              </a:spcBef>
              <a:spcAft>
                <a:spcPts val="0"/>
              </a:spcAft>
              <a:buNone/>
            </a:pPr>
            <a:r>
              <a:rPr b="1" lang="en-US" sz="1000"/>
              <a:t>{customer-phone}</a:t>
            </a:r>
            <a:endParaRPr b="1" sz="1000"/>
          </a:p>
          <a:p>
            <a:pPr indent="0" lvl="0" marL="0" rtl="0" algn="l">
              <a:lnSpc>
                <a:spcPct val="115000"/>
              </a:lnSpc>
              <a:spcBef>
                <a:spcPts val="0"/>
              </a:spcBef>
              <a:spcAft>
                <a:spcPts val="0"/>
              </a:spcAft>
              <a:buClr>
                <a:schemeClr val="dk1"/>
              </a:buClr>
              <a:buSzPts val="1100"/>
              <a:buFont typeface="Arial"/>
              <a:buNone/>
            </a:pPr>
            <a:r>
              <a:rPr lang="en-US" sz="1000"/>
              <a:t>Product &amp; Quantity: </a:t>
            </a:r>
            <a:endParaRPr sz="1000"/>
          </a:p>
          <a:p>
            <a:pPr indent="0" lvl="0" marL="0" rtl="0" algn="l">
              <a:lnSpc>
                <a:spcPct val="115000"/>
              </a:lnSpc>
              <a:spcBef>
                <a:spcPts val="0"/>
              </a:spcBef>
              <a:spcAft>
                <a:spcPts val="0"/>
              </a:spcAft>
              <a:buClr>
                <a:schemeClr val="dk1"/>
              </a:buClr>
              <a:buSzPts val="1100"/>
              <a:buFont typeface="Arial"/>
              <a:buNone/>
            </a:pPr>
            <a:r>
              <a:rPr b="1" lang="en-US" sz="1000"/>
              <a:t>{product-name}</a:t>
            </a:r>
            <a:r>
              <a:rPr lang="en-US" sz="1000"/>
              <a:t> (</a:t>
            </a:r>
            <a:r>
              <a:rPr b="1" lang="en-US" sz="1000"/>
              <a:t>{product-code}</a:t>
            </a:r>
            <a:r>
              <a:rPr lang="en-US" sz="1000"/>
              <a:t>) x </a:t>
            </a:r>
            <a:r>
              <a:rPr b="1" lang="en-US" sz="1000"/>
              <a:t>{product-quantity}</a:t>
            </a:r>
            <a:endParaRPr b="1" sz="1000"/>
          </a:p>
          <a:p>
            <a:pPr indent="0" lvl="0" marL="0" marR="0" rtl="0" algn="l">
              <a:lnSpc>
                <a:spcPct val="115000"/>
              </a:lnSpc>
              <a:spcBef>
                <a:spcPts val="0"/>
              </a:spcBef>
              <a:spcAft>
                <a:spcPts val="0"/>
              </a:spcAft>
              <a:buNone/>
            </a:pPr>
            <a:r>
              <a:rPr lang="en-US" sz="1000"/>
              <a:t>Agent Name: </a:t>
            </a:r>
            <a:endParaRPr sz="1000"/>
          </a:p>
          <a:p>
            <a:pPr indent="0" lvl="0" marL="0" marR="0" rtl="0" algn="l">
              <a:lnSpc>
                <a:spcPct val="115000"/>
              </a:lnSpc>
              <a:spcBef>
                <a:spcPts val="0"/>
              </a:spcBef>
              <a:spcAft>
                <a:spcPts val="0"/>
              </a:spcAft>
              <a:buNone/>
            </a:pPr>
            <a:r>
              <a:rPr b="1" lang="en-US" sz="1000"/>
              <a:t>{kp-agent-name}</a:t>
            </a:r>
            <a:endParaRPr b="1" sz="1000"/>
          </a:p>
          <a:p>
            <a:pPr indent="0" lvl="0" marL="0" marR="0" rtl="0" algn="l">
              <a:lnSpc>
                <a:spcPct val="115000"/>
              </a:lnSpc>
              <a:spcBef>
                <a:spcPts val="0"/>
              </a:spcBef>
              <a:spcAft>
                <a:spcPts val="0"/>
              </a:spcAft>
              <a:buNone/>
            </a:pPr>
            <a:r>
              <a:rPr lang="en-US" sz="1000"/>
              <a:t>Neighourhood Name: </a:t>
            </a:r>
            <a:endParaRPr sz="1000"/>
          </a:p>
          <a:p>
            <a:pPr indent="0" lvl="0" marL="0" marR="0" rtl="0" algn="l">
              <a:lnSpc>
                <a:spcPct val="115000"/>
              </a:lnSpc>
              <a:spcBef>
                <a:spcPts val="0"/>
              </a:spcBef>
              <a:spcAft>
                <a:spcPts val="0"/>
              </a:spcAft>
              <a:buNone/>
            </a:pPr>
            <a:r>
              <a:rPr b="1" lang="en-US" sz="1000"/>
              <a:t>{kp-neighbourhood}</a:t>
            </a:r>
            <a:endParaRPr b="1" sz="1000"/>
          </a:p>
          <a:p>
            <a:pPr indent="0" lvl="0" marL="0" rtl="0" algn="l">
              <a:lnSpc>
                <a:spcPct val="115000"/>
              </a:lnSpc>
              <a:spcBef>
                <a:spcPts val="0"/>
              </a:spcBef>
              <a:spcAft>
                <a:spcPts val="0"/>
              </a:spcAft>
              <a:buNone/>
            </a:pPr>
            <a:r>
              <a:rPr lang="en-US" sz="1000"/>
              <a:t>Order Date: </a:t>
            </a:r>
            <a:endParaRPr sz="1000"/>
          </a:p>
          <a:p>
            <a:pPr indent="0" lvl="0" marL="0" rtl="0" algn="l">
              <a:lnSpc>
                <a:spcPct val="115000"/>
              </a:lnSpc>
              <a:spcBef>
                <a:spcPts val="0"/>
              </a:spcBef>
              <a:spcAft>
                <a:spcPts val="0"/>
              </a:spcAft>
              <a:buNone/>
            </a:pPr>
            <a:r>
              <a:rPr b="1" lang="en-US" sz="1000"/>
              <a:t>{date-time}</a:t>
            </a:r>
            <a:endParaRPr b="1" sz="1000"/>
          </a:p>
          <a:p>
            <a:pPr indent="0" lvl="0" marL="0" rtl="0" algn="l">
              <a:lnSpc>
                <a:spcPct val="115000"/>
              </a:lnSpc>
              <a:spcBef>
                <a:spcPts val="0"/>
              </a:spcBef>
              <a:spcAft>
                <a:spcPts val="0"/>
              </a:spcAft>
              <a:buClr>
                <a:schemeClr val="dk1"/>
              </a:buClr>
              <a:buSzPts val="1100"/>
              <a:buFont typeface="Arial"/>
              <a:buNone/>
            </a:pPr>
            <a:r>
              <a:rPr lang="en-US" sz="1000"/>
              <a:t>Order Status: </a:t>
            </a:r>
            <a:endParaRPr sz="1000"/>
          </a:p>
          <a:p>
            <a:pPr indent="0" lvl="0" marL="0" rtl="0" algn="l">
              <a:lnSpc>
                <a:spcPct val="115000"/>
              </a:lnSpc>
              <a:spcBef>
                <a:spcPts val="0"/>
              </a:spcBef>
              <a:spcAft>
                <a:spcPts val="0"/>
              </a:spcAft>
              <a:buNone/>
            </a:pPr>
            <a:r>
              <a:rPr b="1" lang="en-US" sz="1000"/>
              <a:t>{order-status}</a:t>
            </a:r>
            <a:endParaRPr b="1" sz="1000"/>
          </a:p>
          <a:p>
            <a:pPr indent="0" lvl="0" marL="0" rtl="0" algn="l">
              <a:lnSpc>
                <a:spcPct val="115000"/>
              </a:lnSpc>
              <a:spcBef>
                <a:spcPts val="0"/>
              </a:spcBef>
              <a:spcAft>
                <a:spcPts val="0"/>
              </a:spcAft>
              <a:buNone/>
            </a:pPr>
            <a:r>
              <a:rPr lang="en-US" sz="1000"/>
              <a:t>Mpesa Code: </a:t>
            </a:r>
            <a:endParaRPr sz="1000"/>
          </a:p>
          <a:p>
            <a:pPr indent="0" lvl="0" marL="0" rtl="0" algn="l">
              <a:lnSpc>
                <a:spcPct val="115000"/>
              </a:lnSpc>
              <a:spcBef>
                <a:spcPts val="0"/>
              </a:spcBef>
              <a:spcAft>
                <a:spcPts val="0"/>
              </a:spcAft>
              <a:buNone/>
            </a:pPr>
            <a:r>
              <a:rPr b="1" lang="en-US" sz="1000"/>
              <a:t>{transaction-id}</a:t>
            </a:r>
            <a:endParaRPr b="1" sz="1000"/>
          </a:p>
          <a:p>
            <a:pPr indent="0" lvl="0" marL="0" rtl="0" algn="l">
              <a:lnSpc>
                <a:spcPct val="115000"/>
              </a:lnSpc>
              <a:spcBef>
                <a:spcPts val="0"/>
              </a:spcBef>
              <a:spcAft>
                <a:spcPts val="0"/>
              </a:spcAft>
              <a:buNone/>
            </a:pPr>
            <a:r>
              <a:rPr lang="en-US" sz="1000"/>
              <a:t>Order Number: </a:t>
            </a:r>
            <a:endParaRPr sz="1000"/>
          </a:p>
          <a:p>
            <a:pPr indent="0" lvl="0" marL="0" rtl="0" algn="l">
              <a:lnSpc>
                <a:spcPct val="115000"/>
              </a:lnSpc>
              <a:spcBef>
                <a:spcPts val="0"/>
              </a:spcBef>
              <a:spcAft>
                <a:spcPts val="0"/>
              </a:spcAft>
              <a:buNone/>
            </a:pPr>
            <a:r>
              <a:rPr b="1" lang="en-US" sz="1000"/>
              <a:t>{order-id}</a:t>
            </a:r>
            <a:endParaRPr b="1" sz="1000"/>
          </a:p>
          <a:p>
            <a:pPr indent="0" lvl="0" marL="0" rtl="0" algn="l">
              <a:lnSpc>
                <a:spcPct val="115000"/>
              </a:lnSpc>
              <a:spcBef>
                <a:spcPts val="0"/>
              </a:spcBef>
              <a:spcAft>
                <a:spcPts val="0"/>
              </a:spcAft>
              <a:buNone/>
            </a:pPr>
            <a:r>
              <a:rPr lang="en-US" sz="1000">
                <a:highlight>
                  <a:srgbClr val="FFFF00"/>
                </a:highlight>
              </a:rPr>
              <a:t>Collection code: </a:t>
            </a:r>
            <a:endParaRPr sz="1000">
              <a:highlight>
                <a:srgbClr val="FFFF00"/>
              </a:highlight>
            </a:endParaRPr>
          </a:p>
          <a:p>
            <a:pPr indent="0" lvl="0" marL="0" rtl="0" algn="l">
              <a:lnSpc>
                <a:spcPct val="115000"/>
              </a:lnSpc>
              <a:spcBef>
                <a:spcPts val="0"/>
              </a:spcBef>
              <a:spcAft>
                <a:spcPts val="0"/>
              </a:spcAft>
              <a:buNone/>
            </a:pPr>
            <a:r>
              <a:rPr b="1" lang="en-US" sz="1000">
                <a:highlight>
                  <a:srgbClr val="FFFF00"/>
                </a:highlight>
              </a:rPr>
              <a:t>{collection-code}</a:t>
            </a:r>
            <a:endParaRPr sz="1000">
              <a:highlight>
                <a:srgbClr val="FFFF00"/>
              </a:highlight>
            </a:endParaRPr>
          </a:p>
        </p:txBody>
      </p:sp>
      <p:cxnSp>
        <p:nvCxnSpPr>
          <p:cNvPr id="180" name="Google Shape;180;p21"/>
          <p:cNvCxnSpPr/>
          <p:nvPr/>
        </p:nvCxnSpPr>
        <p:spPr>
          <a:xfrm flipH="1">
            <a:off x="1665825" y="5201350"/>
            <a:ext cx="1564200" cy="166500"/>
          </a:xfrm>
          <a:prstGeom prst="straightConnector1">
            <a:avLst/>
          </a:prstGeom>
          <a:noFill/>
          <a:ln cap="flat" cmpd="sng" w="9525">
            <a:solidFill>
              <a:schemeClr val="dk2"/>
            </a:solidFill>
            <a:prstDash val="solid"/>
            <a:round/>
            <a:headEnd len="med" w="med" type="none"/>
            <a:tailEnd len="med" w="med" type="triangle"/>
          </a:ln>
        </p:spPr>
      </p:cxnSp>
      <p:sp>
        <p:nvSpPr>
          <p:cNvPr id="181" name="Google Shape;181;p21"/>
          <p:cNvSpPr txBox="1"/>
          <p:nvPr/>
        </p:nvSpPr>
        <p:spPr>
          <a:xfrm>
            <a:off x="3313300" y="4821900"/>
            <a:ext cx="8681100" cy="1591800"/>
          </a:xfrm>
          <a:prstGeom prst="rect">
            <a:avLst/>
          </a:prstGeom>
          <a:solidFill>
            <a:srgbClr val="FF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Added {collection-code}: </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a new random system-generated field of format</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xxxx-xxxx </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that the customer shows to the Agent when collecting box </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(when our </a:t>
            </a:r>
            <a:r>
              <a:rPr lang="en-US">
                <a:latin typeface="Nunito"/>
                <a:ea typeface="Nunito"/>
                <a:cs typeface="Nunito"/>
                <a:sym typeface="Nunito"/>
              </a:rPr>
              <a:t>fulfillment</a:t>
            </a:r>
            <a:r>
              <a:rPr lang="en-US">
                <a:latin typeface="Nunito"/>
                <a:ea typeface="Nunito"/>
                <a:cs typeface="Nunito"/>
                <a:sym typeface="Nunito"/>
              </a:rPr>
              <a:t> team delivers box to Agent, we will </a:t>
            </a:r>
            <a:r>
              <a:rPr b="1" lang="en-US">
                <a:latin typeface="Nunito"/>
                <a:ea typeface="Nunito"/>
                <a:cs typeface="Nunito"/>
                <a:sym typeface="Nunito"/>
              </a:rPr>
              <a:t>manually </a:t>
            </a:r>
            <a:r>
              <a:rPr lang="en-US">
                <a:latin typeface="Nunito"/>
                <a:ea typeface="Nunito"/>
                <a:cs typeface="Nunito"/>
                <a:sym typeface="Nunito"/>
              </a:rPr>
              <a:t>share first 4 digits of this code via SMS with Agent to let them know who will be coming to collect this box.  Agent will need to tell us the last 4 digits of this code  to confirm that they gave it to the right person.)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 </a:t>
            </a:r>
            <a:endParaRPr>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2"/>
          <p:cNvSpPr txBox="1"/>
          <p:nvPr>
            <p:ph type="title"/>
          </p:nvPr>
        </p:nvSpPr>
        <p:spPr>
          <a:xfrm>
            <a:off x="1600200" y="121925"/>
            <a:ext cx="10083300" cy="799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Transaction Failed Email - (To Fulfillment)</a:t>
            </a:r>
            <a:endParaRPr/>
          </a:p>
        </p:txBody>
      </p:sp>
      <p:sp>
        <p:nvSpPr>
          <p:cNvPr id="187" name="Google Shape;187;p22"/>
          <p:cNvSpPr txBox="1"/>
          <p:nvPr>
            <p:ph idx="1" type="subTitle"/>
          </p:nvPr>
        </p:nvSpPr>
        <p:spPr>
          <a:xfrm>
            <a:off x="585125" y="1167125"/>
            <a:ext cx="11098200" cy="51273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b="1" lang="en-US" sz="1900">
                <a:solidFill>
                  <a:srgbClr val="0000FF"/>
                </a:solidFill>
              </a:rPr>
              <a:t>Subject:</a:t>
            </a:r>
            <a:r>
              <a:rPr lang="en-US" sz="1900">
                <a:solidFill>
                  <a:srgbClr val="0000FF"/>
                </a:solidFill>
              </a:rPr>
              <a:t> </a:t>
            </a:r>
            <a:endParaRPr sz="1900">
              <a:solidFill>
                <a:srgbClr val="0000FF"/>
              </a:solidFill>
            </a:endParaRPr>
          </a:p>
          <a:p>
            <a:pPr indent="0" lvl="0" marL="0" rtl="0" algn="l">
              <a:spcBef>
                <a:spcPts val="1000"/>
              </a:spcBef>
              <a:spcAft>
                <a:spcPts val="0"/>
              </a:spcAft>
              <a:buClr>
                <a:schemeClr val="dk1"/>
              </a:buClr>
              <a:buSzPts val="1100"/>
              <a:buFont typeface="Arial"/>
              <a:buNone/>
            </a:pPr>
            <a:r>
              <a:rPr lang="en-US" sz="1700"/>
              <a:t>KOKOSOKO - New Order FAILED (ORDER-ID: </a:t>
            </a:r>
            <a:r>
              <a:rPr b="1" lang="en-US" sz="1700"/>
              <a:t>{order-id}</a:t>
            </a:r>
            <a:r>
              <a:rPr lang="en-US" sz="1700"/>
              <a:t>)</a:t>
            </a:r>
            <a:endParaRPr sz="1700"/>
          </a:p>
          <a:p>
            <a:pPr indent="0" lvl="0" marL="0" rtl="0" algn="l">
              <a:spcBef>
                <a:spcPts val="1000"/>
              </a:spcBef>
              <a:spcAft>
                <a:spcPts val="0"/>
              </a:spcAft>
              <a:buNone/>
            </a:pPr>
            <a:r>
              <a:rPr b="1" lang="en-US" sz="1900">
                <a:solidFill>
                  <a:srgbClr val="0000FF"/>
                </a:solidFill>
              </a:rPr>
              <a:t>Body:</a:t>
            </a:r>
            <a:endParaRPr b="1" sz="1900">
              <a:solidFill>
                <a:srgbClr val="0000FF"/>
              </a:solidFill>
            </a:endParaRPr>
          </a:p>
          <a:p>
            <a:pPr indent="0" lvl="0" marL="0" rtl="0" algn="l">
              <a:spcBef>
                <a:spcPts val="1000"/>
              </a:spcBef>
              <a:spcAft>
                <a:spcPts val="0"/>
              </a:spcAft>
              <a:buNone/>
            </a:pPr>
            <a:r>
              <a:rPr lang="en-US" sz="1700"/>
              <a:t>A customer attempted to make an order (ORDER-ID: </a:t>
            </a:r>
            <a:r>
              <a:rPr b="1" lang="en-US" sz="1700"/>
              <a:t>{order-id}</a:t>
            </a:r>
            <a:r>
              <a:rPr lang="en-US" sz="1700"/>
              <a:t>) from </a:t>
            </a:r>
            <a:r>
              <a:rPr b="1" lang="en-US" sz="1700"/>
              <a:t>{kp-agent-name}</a:t>
            </a:r>
            <a:r>
              <a:rPr lang="en-US" sz="1700"/>
              <a:t>, </a:t>
            </a:r>
            <a:r>
              <a:rPr b="1" lang="en-US" sz="1700"/>
              <a:t>{kp-neighbourhood}</a:t>
            </a:r>
            <a:r>
              <a:rPr lang="en-US" sz="1700"/>
              <a:t> for </a:t>
            </a:r>
            <a:r>
              <a:rPr b="1" lang="en-US" sz="1700"/>
              <a:t>{product-name}</a:t>
            </a:r>
            <a:r>
              <a:rPr lang="en-US" sz="1700"/>
              <a:t>(</a:t>
            </a:r>
            <a:r>
              <a:rPr b="1" lang="en-US" sz="1700"/>
              <a:t>{product-quantity}</a:t>
            </a:r>
            <a:r>
              <a:rPr lang="en-US" sz="1700"/>
              <a:t>) at </a:t>
            </a:r>
            <a:r>
              <a:rPr b="1" lang="en-US" sz="1700"/>
              <a:t>{date-time}</a:t>
            </a:r>
            <a:r>
              <a:rPr lang="en-US" sz="1700"/>
              <a:t>, but the MPESA transaction failed.</a:t>
            </a:r>
            <a:endParaRPr sz="1700"/>
          </a:p>
          <a:p>
            <a:pPr indent="0" lvl="0" marL="0" rtl="0" algn="l">
              <a:spcBef>
                <a:spcPts val="1000"/>
              </a:spcBef>
              <a:spcAft>
                <a:spcPts val="0"/>
              </a:spcAft>
              <a:buClr>
                <a:schemeClr val="dk1"/>
              </a:buClr>
              <a:buSzPts val="1100"/>
              <a:buFont typeface="Arial"/>
              <a:buNone/>
            </a:pPr>
            <a:r>
              <a:rPr lang="en-US" sz="1700"/>
              <a:t>Order Summary:</a:t>
            </a:r>
            <a:endParaRPr sz="1700"/>
          </a:p>
          <a:p>
            <a:pPr indent="-336550" lvl="0" marL="457200" rtl="0" algn="l">
              <a:spcBef>
                <a:spcPts val="1000"/>
              </a:spcBef>
              <a:spcAft>
                <a:spcPts val="0"/>
              </a:spcAft>
              <a:buSzPts val="1700"/>
              <a:buChar char="•"/>
            </a:pPr>
            <a:r>
              <a:rPr lang="en-US" sz="1700"/>
              <a:t>Order Status: </a:t>
            </a:r>
            <a:r>
              <a:rPr b="1" lang="en-US" sz="1700"/>
              <a:t>{order-status}</a:t>
            </a:r>
            <a:endParaRPr b="1" sz="1700"/>
          </a:p>
          <a:p>
            <a:pPr indent="-336550" lvl="0" marL="457200" rtl="0" algn="l">
              <a:spcBef>
                <a:spcPts val="0"/>
              </a:spcBef>
              <a:spcAft>
                <a:spcPts val="0"/>
              </a:spcAft>
              <a:buSzPts val="1700"/>
              <a:buChar char="•"/>
            </a:pPr>
            <a:r>
              <a:rPr lang="en-US" sz="1700"/>
              <a:t>Order Number: </a:t>
            </a:r>
            <a:r>
              <a:rPr b="1" lang="en-US" sz="1700"/>
              <a:t>{order-id}</a:t>
            </a:r>
            <a:endParaRPr b="1" sz="1700"/>
          </a:p>
          <a:p>
            <a:pPr indent="-336550" lvl="0" marL="457200" rtl="0" algn="l">
              <a:spcBef>
                <a:spcPts val="0"/>
              </a:spcBef>
              <a:spcAft>
                <a:spcPts val="0"/>
              </a:spcAft>
              <a:buSzPts val="1700"/>
              <a:buChar char="•"/>
            </a:pPr>
            <a:r>
              <a:rPr lang="en-US" sz="1700"/>
              <a:t>Customer Phone Number: </a:t>
            </a:r>
            <a:r>
              <a:rPr b="1" lang="en-US" sz="1700"/>
              <a:t>{customer-phone}</a:t>
            </a:r>
            <a:endParaRPr b="1" sz="1700"/>
          </a:p>
          <a:p>
            <a:pPr indent="-336550" lvl="0" marL="457200" rtl="0" algn="l">
              <a:spcBef>
                <a:spcPts val="0"/>
              </a:spcBef>
              <a:spcAft>
                <a:spcPts val="0"/>
              </a:spcAft>
              <a:buSzPts val="1700"/>
              <a:buChar char="•"/>
            </a:pPr>
            <a:r>
              <a:rPr lang="en-US" sz="1700"/>
              <a:t>Agent Name: </a:t>
            </a:r>
            <a:r>
              <a:rPr b="1" lang="en-US" sz="1700"/>
              <a:t>{kp-agent-name}</a:t>
            </a:r>
            <a:endParaRPr b="1" sz="1700"/>
          </a:p>
          <a:p>
            <a:pPr indent="-336550" lvl="0" marL="457200" rtl="0" algn="l">
              <a:spcBef>
                <a:spcPts val="0"/>
              </a:spcBef>
              <a:spcAft>
                <a:spcPts val="0"/>
              </a:spcAft>
              <a:buSzPts val="1700"/>
              <a:buChar char="•"/>
            </a:pPr>
            <a:r>
              <a:rPr lang="en-US" sz="1700"/>
              <a:t>Neighourhood Name: </a:t>
            </a:r>
            <a:r>
              <a:rPr b="1" lang="en-US" sz="1700"/>
              <a:t>{kp-neighbourhood}</a:t>
            </a:r>
            <a:endParaRPr b="1" sz="1700"/>
          </a:p>
          <a:p>
            <a:pPr indent="-336550" lvl="0" marL="457200" rtl="0" algn="l">
              <a:spcBef>
                <a:spcPts val="0"/>
              </a:spcBef>
              <a:spcAft>
                <a:spcPts val="0"/>
              </a:spcAft>
              <a:buSzPts val="1700"/>
              <a:buChar char="•"/>
            </a:pPr>
            <a:r>
              <a:rPr lang="en-US" sz="1700"/>
              <a:t>Product: </a:t>
            </a:r>
            <a:r>
              <a:rPr b="1" lang="en-US" sz="1700"/>
              <a:t>{product-name}</a:t>
            </a:r>
            <a:r>
              <a:rPr lang="en-US" sz="1700"/>
              <a:t> (</a:t>
            </a:r>
            <a:r>
              <a:rPr b="1" lang="en-US" sz="1700"/>
              <a:t>{product-code}</a:t>
            </a:r>
            <a:r>
              <a:rPr lang="en-US" sz="1700"/>
              <a:t>) x </a:t>
            </a:r>
            <a:r>
              <a:rPr b="1" lang="en-US" sz="1700"/>
              <a:t>{product-quantity}</a:t>
            </a:r>
            <a:endParaRPr b="1" sz="1700"/>
          </a:p>
          <a:p>
            <a:pPr indent="-336550" lvl="0" marL="457200" rtl="0" algn="l">
              <a:spcBef>
                <a:spcPts val="0"/>
              </a:spcBef>
              <a:spcAft>
                <a:spcPts val="0"/>
              </a:spcAft>
              <a:buSzPts val="1700"/>
              <a:buChar char="•"/>
            </a:pPr>
            <a:r>
              <a:rPr lang="en-US" sz="1700"/>
              <a:t>Mpesa Code: N/A</a:t>
            </a:r>
            <a:endParaRPr sz="1700"/>
          </a:p>
          <a:p>
            <a:pPr indent="-336550" lvl="0" marL="457200" rtl="0" algn="l">
              <a:spcBef>
                <a:spcPts val="0"/>
              </a:spcBef>
              <a:spcAft>
                <a:spcPts val="0"/>
              </a:spcAft>
              <a:buSzPts val="1700"/>
              <a:buChar char="•"/>
            </a:pPr>
            <a:r>
              <a:rPr lang="en-US" sz="1700"/>
              <a:t>Date: </a:t>
            </a:r>
            <a:r>
              <a:rPr b="1" lang="en-US" sz="1700"/>
              <a:t>{date-time}</a:t>
            </a:r>
            <a:endParaRPr sz="1700"/>
          </a:p>
          <a:p>
            <a:pPr indent="0" lvl="0" marL="0" rtl="0" algn="l">
              <a:spcBef>
                <a:spcPts val="1000"/>
              </a:spcBef>
              <a:spcAft>
                <a:spcPts val="0"/>
              </a:spcAft>
              <a:buNone/>
            </a:pPr>
            <a:r>
              <a:rPr lang="en-US" sz="1700"/>
              <a:t>Kindly call the client at </a:t>
            </a:r>
            <a:r>
              <a:rPr b="1" lang="en-US" sz="1700"/>
              <a:t>{customer-phone}</a:t>
            </a:r>
            <a:r>
              <a:rPr lang="en-US" sz="1700"/>
              <a:t> as soon as possible in order to provide assistance.</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type="title"/>
          </p:nvPr>
        </p:nvSpPr>
        <p:spPr>
          <a:xfrm>
            <a:off x="1600200" y="121925"/>
            <a:ext cx="10083300" cy="7992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Transaction Failed Email - (To Fulfillment)</a:t>
            </a:r>
            <a:endParaRPr/>
          </a:p>
        </p:txBody>
      </p:sp>
      <p:sp>
        <p:nvSpPr>
          <p:cNvPr id="193" name="Google Shape;193;p23"/>
          <p:cNvSpPr txBox="1"/>
          <p:nvPr>
            <p:ph idx="1" type="subTitle"/>
          </p:nvPr>
        </p:nvSpPr>
        <p:spPr>
          <a:xfrm>
            <a:off x="585125" y="1129125"/>
            <a:ext cx="11098200" cy="47844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US" sz="1000">
                <a:solidFill>
                  <a:srgbClr val="0000FF"/>
                </a:solidFill>
              </a:rPr>
              <a:t>Subject:</a:t>
            </a:r>
            <a:r>
              <a:rPr lang="en-US" sz="1000">
                <a:solidFill>
                  <a:srgbClr val="0000FF"/>
                </a:solidFill>
              </a:rPr>
              <a:t> </a:t>
            </a:r>
            <a:endParaRPr sz="1000">
              <a:solidFill>
                <a:srgbClr val="0000FF"/>
              </a:solidFill>
            </a:endParaRPr>
          </a:p>
          <a:p>
            <a:pPr indent="0" lvl="0" marL="0" rtl="0" algn="l">
              <a:lnSpc>
                <a:spcPct val="115000"/>
              </a:lnSpc>
              <a:spcBef>
                <a:spcPts val="0"/>
              </a:spcBef>
              <a:spcAft>
                <a:spcPts val="0"/>
              </a:spcAft>
              <a:buClr>
                <a:schemeClr val="dk1"/>
              </a:buClr>
              <a:buSzPts val="1100"/>
              <a:buFont typeface="Arial"/>
              <a:buNone/>
            </a:pPr>
            <a:r>
              <a:t/>
            </a:r>
            <a:endParaRPr sz="1000">
              <a:solidFill>
                <a:srgbClr val="0000FF"/>
              </a:solidFill>
            </a:endParaRPr>
          </a:p>
          <a:p>
            <a:pPr indent="0" lvl="0" marL="0" rtl="0" algn="l">
              <a:lnSpc>
                <a:spcPct val="115000"/>
              </a:lnSpc>
              <a:spcBef>
                <a:spcPts val="0"/>
              </a:spcBef>
              <a:spcAft>
                <a:spcPts val="0"/>
              </a:spcAft>
              <a:buClr>
                <a:schemeClr val="dk1"/>
              </a:buClr>
              <a:buSzPts val="1100"/>
              <a:buFont typeface="Arial"/>
              <a:buNone/>
            </a:pPr>
            <a:r>
              <a:rPr lang="en-US" sz="1000"/>
              <a:t>KOKO SOKO FAILED Order: </a:t>
            </a:r>
            <a:r>
              <a:rPr b="1" lang="en-US" sz="1000"/>
              <a:t>{order-id}</a:t>
            </a:r>
            <a:endParaRPr b="1" sz="1000">
              <a:solidFill>
                <a:srgbClr val="0000FF"/>
              </a:solidFill>
            </a:endParaRPr>
          </a:p>
          <a:p>
            <a:pPr indent="0" lvl="0" marL="0" rtl="0" algn="l">
              <a:lnSpc>
                <a:spcPct val="115000"/>
              </a:lnSpc>
              <a:spcBef>
                <a:spcPts val="0"/>
              </a:spcBef>
              <a:spcAft>
                <a:spcPts val="0"/>
              </a:spcAft>
              <a:buClr>
                <a:schemeClr val="dk1"/>
              </a:buClr>
              <a:buSzPts val="1100"/>
              <a:buFont typeface="Arial"/>
              <a:buNone/>
            </a:pPr>
            <a:r>
              <a:t/>
            </a:r>
            <a:endParaRPr sz="1000"/>
          </a:p>
          <a:p>
            <a:pPr indent="0" lvl="0" marL="0" rtl="0" algn="l">
              <a:lnSpc>
                <a:spcPct val="115000"/>
              </a:lnSpc>
              <a:spcBef>
                <a:spcPts val="0"/>
              </a:spcBef>
              <a:spcAft>
                <a:spcPts val="0"/>
              </a:spcAft>
              <a:buNone/>
            </a:pPr>
            <a:r>
              <a:rPr b="1" lang="en-US" sz="1000">
                <a:solidFill>
                  <a:srgbClr val="0000FF"/>
                </a:solidFill>
              </a:rPr>
              <a:t>Body:</a:t>
            </a:r>
            <a:endParaRPr b="1" sz="1000">
              <a:solidFill>
                <a:srgbClr val="0000FF"/>
              </a:solidFill>
            </a:endParaRPr>
          </a:p>
          <a:p>
            <a:pPr indent="0" lvl="0" marL="0" rtl="0" algn="l">
              <a:lnSpc>
                <a:spcPct val="115000"/>
              </a:lnSpc>
              <a:spcBef>
                <a:spcPts val="0"/>
              </a:spcBef>
              <a:spcAft>
                <a:spcPts val="0"/>
              </a:spcAft>
              <a:buNone/>
            </a:pPr>
            <a:r>
              <a:t/>
            </a:r>
            <a:endParaRPr b="1" sz="1000">
              <a:solidFill>
                <a:srgbClr val="0000FF"/>
              </a:solidFill>
            </a:endParaRPr>
          </a:p>
          <a:p>
            <a:pPr indent="0" lvl="0" marL="0" rtl="0" algn="l">
              <a:lnSpc>
                <a:spcPct val="115000"/>
              </a:lnSpc>
              <a:spcBef>
                <a:spcPts val="0"/>
              </a:spcBef>
              <a:spcAft>
                <a:spcPts val="0"/>
              </a:spcAft>
              <a:buNone/>
            </a:pPr>
            <a:r>
              <a:rPr lang="en-US" sz="1000"/>
              <a:t>KOKO SOKO FAILED ORDER DETAILS </a:t>
            </a:r>
            <a:endParaRPr sz="1000"/>
          </a:p>
          <a:p>
            <a:pPr indent="0" lvl="0" marL="0" rtl="0" algn="l">
              <a:lnSpc>
                <a:spcPct val="115000"/>
              </a:lnSpc>
              <a:spcBef>
                <a:spcPts val="0"/>
              </a:spcBef>
              <a:spcAft>
                <a:spcPts val="0"/>
              </a:spcAft>
              <a:buNone/>
            </a:pPr>
            <a:r>
              <a:t/>
            </a:r>
            <a:endParaRPr sz="1000"/>
          </a:p>
          <a:p>
            <a:pPr indent="0" lvl="0" marL="0" rtl="0" algn="l">
              <a:lnSpc>
                <a:spcPct val="115000"/>
              </a:lnSpc>
              <a:spcBef>
                <a:spcPts val="0"/>
              </a:spcBef>
              <a:spcAft>
                <a:spcPts val="0"/>
              </a:spcAft>
              <a:buClr>
                <a:schemeClr val="dk1"/>
              </a:buClr>
              <a:buSzPts val="1100"/>
              <a:buFont typeface="Arial"/>
              <a:buNone/>
            </a:pPr>
            <a:r>
              <a:rPr lang="en-US" sz="1000"/>
              <a:t>Customer Phone Number:</a:t>
            </a:r>
            <a:endParaRPr sz="1000"/>
          </a:p>
          <a:p>
            <a:pPr indent="0" lvl="0" marL="0" rtl="0" algn="l">
              <a:lnSpc>
                <a:spcPct val="115000"/>
              </a:lnSpc>
              <a:spcBef>
                <a:spcPts val="0"/>
              </a:spcBef>
              <a:spcAft>
                <a:spcPts val="0"/>
              </a:spcAft>
              <a:buClr>
                <a:schemeClr val="dk1"/>
              </a:buClr>
              <a:buSzPts val="1100"/>
              <a:buFont typeface="Arial"/>
              <a:buNone/>
            </a:pPr>
            <a:r>
              <a:rPr b="1" lang="en-US" sz="1000"/>
              <a:t>{customer-phone}</a:t>
            </a:r>
            <a:endParaRPr b="1" sz="1000"/>
          </a:p>
          <a:p>
            <a:pPr indent="0" lvl="0" marL="0" rtl="0" algn="l">
              <a:lnSpc>
                <a:spcPct val="115000"/>
              </a:lnSpc>
              <a:spcBef>
                <a:spcPts val="0"/>
              </a:spcBef>
              <a:spcAft>
                <a:spcPts val="0"/>
              </a:spcAft>
              <a:buClr>
                <a:schemeClr val="dk1"/>
              </a:buClr>
              <a:buSzPts val="1100"/>
              <a:buFont typeface="Arial"/>
              <a:buNone/>
            </a:pPr>
            <a:r>
              <a:rPr lang="en-US" sz="1000"/>
              <a:t>Product &amp; Quantity: </a:t>
            </a:r>
            <a:endParaRPr sz="1000"/>
          </a:p>
          <a:p>
            <a:pPr indent="0" lvl="0" marL="0" rtl="0" algn="l">
              <a:lnSpc>
                <a:spcPct val="115000"/>
              </a:lnSpc>
              <a:spcBef>
                <a:spcPts val="0"/>
              </a:spcBef>
              <a:spcAft>
                <a:spcPts val="0"/>
              </a:spcAft>
              <a:buClr>
                <a:schemeClr val="dk1"/>
              </a:buClr>
              <a:buSzPts val="1100"/>
              <a:buFont typeface="Arial"/>
              <a:buNone/>
            </a:pPr>
            <a:r>
              <a:rPr b="1" lang="en-US" sz="1000"/>
              <a:t>{product-name}</a:t>
            </a:r>
            <a:r>
              <a:rPr lang="en-US" sz="1000"/>
              <a:t> (</a:t>
            </a:r>
            <a:r>
              <a:rPr b="1" lang="en-US" sz="1000"/>
              <a:t>{product-code}</a:t>
            </a:r>
            <a:r>
              <a:rPr lang="en-US" sz="1000"/>
              <a:t>) x </a:t>
            </a:r>
            <a:r>
              <a:rPr b="1" lang="en-US" sz="1000"/>
              <a:t>{product-quantity}</a:t>
            </a:r>
            <a:endParaRPr b="1" sz="1000"/>
          </a:p>
          <a:p>
            <a:pPr indent="0" lvl="0" marL="0" rtl="0" algn="l">
              <a:lnSpc>
                <a:spcPct val="115000"/>
              </a:lnSpc>
              <a:spcBef>
                <a:spcPts val="0"/>
              </a:spcBef>
              <a:spcAft>
                <a:spcPts val="0"/>
              </a:spcAft>
              <a:buClr>
                <a:schemeClr val="dk1"/>
              </a:buClr>
              <a:buSzPts val="1100"/>
              <a:buFont typeface="Arial"/>
              <a:buNone/>
            </a:pPr>
            <a:r>
              <a:rPr lang="en-US" sz="1000"/>
              <a:t>Agent Name: </a:t>
            </a:r>
            <a:endParaRPr sz="1000"/>
          </a:p>
          <a:p>
            <a:pPr indent="0" lvl="0" marL="0" rtl="0" algn="l">
              <a:lnSpc>
                <a:spcPct val="115000"/>
              </a:lnSpc>
              <a:spcBef>
                <a:spcPts val="0"/>
              </a:spcBef>
              <a:spcAft>
                <a:spcPts val="0"/>
              </a:spcAft>
              <a:buClr>
                <a:schemeClr val="dk1"/>
              </a:buClr>
              <a:buSzPts val="1100"/>
              <a:buFont typeface="Arial"/>
              <a:buNone/>
            </a:pPr>
            <a:r>
              <a:rPr b="1" lang="en-US" sz="1000"/>
              <a:t>{kp-agent-name}</a:t>
            </a:r>
            <a:endParaRPr b="1" sz="1000"/>
          </a:p>
          <a:p>
            <a:pPr indent="0" lvl="0" marL="0" rtl="0" algn="l">
              <a:lnSpc>
                <a:spcPct val="115000"/>
              </a:lnSpc>
              <a:spcBef>
                <a:spcPts val="0"/>
              </a:spcBef>
              <a:spcAft>
                <a:spcPts val="0"/>
              </a:spcAft>
              <a:buClr>
                <a:schemeClr val="dk1"/>
              </a:buClr>
              <a:buSzPts val="1100"/>
              <a:buFont typeface="Arial"/>
              <a:buNone/>
            </a:pPr>
            <a:r>
              <a:rPr lang="en-US" sz="1000"/>
              <a:t>Neighourhood Name: </a:t>
            </a:r>
            <a:endParaRPr sz="1000"/>
          </a:p>
          <a:p>
            <a:pPr indent="0" lvl="0" marL="0" rtl="0" algn="l">
              <a:lnSpc>
                <a:spcPct val="115000"/>
              </a:lnSpc>
              <a:spcBef>
                <a:spcPts val="0"/>
              </a:spcBef>
              <a:spcAft>
                <a:spcPts val="0"/>
              </a:spcAft>
              <a:buClr>
                <a:schemeClr val="dk1"/>
              </a:buClr>
              <a:buSzPts val="1100"/>
              <a:buFont typeface="Arial"/>
              <a:buNone/>
            </a:pPr>
            <a:r>
              <a:rPr b="1" lang="en-US" sz="1000"/>
              <a:t>{kp-neighbourhood}</a:t>
            </a:r>
            <a:endParaRPr b="1" sz="1000"/>
          </a:p>
          <a:p>
            <a:pPr indent="0" lvl="0" marL="0" rtl="0" algn="l">
              <a:lnSpc>
                <a:spcPct val="115000"/>
              </a:lnSpc>
              <a:spcBef>
                <a:spcPts val="0"/>
              </a:spcBef>
              <a:spcAft>
                <a:spcPts val="0"/>
              </a:spcAft>
              <a:buClr>
                <a:schemeClr val="dk1"/>
              </a:buClr>
              <a:buSzPts val="1100"/>
              <a:buFont typeface="Arial"/>
              <a:buNone/>
            </a:pPr>
            <a:r>
              <a:rPr lang="en-US" sz="1000"/>
              <a:t>Order Date: </a:t>
            </a:r>
            <a:endParaRPr sz="1000"/>
          </a:p>
          <a:p>
            <a:pPr indent="0" lvl="0" marL="0" rtl="0" algn="l">
              <a:lnSpc>
                <a:spcPct val="115000"/>
              </a:lnSpc>
              <a:spcBef>
                <a:spcPts val="0"/>
              </a:spcBef>
              <a:spcAft>
                <a:spcPts val="0"/>
              </a:spcAft>
              <a:buClr>
                <a:schemeClr val="dk1"/>
              </a:buClr>
              <a:buSzPts val="1100"/>
              <a:buFont typeface="Arial"/>
              <a:buNone/>
            </a:pPr>
            <a:r>
              <a:rPr b="1" lang="en-US" sz="1000"/>
              <a:t>{date-time}</a:t>
            </a:r>
            <a:endParaRPr b="1" sz="1000"/>
          </a:p>
          <a:p>
            <a:pPr indent="0" lvl="0" marL="0" rtl="0" algn="l">
              <a:lnSpc>
                <a:spcPct val="115000"/>
              </a:lnSpc>
              <a:spcBef>
                <a:spcPts val="0"/>
              </a:spcBef>
              <a:spcAft>
                <a:spcPts val="0"/>
              </a:spcAft>
              <a:buClr>
                <a:schemeClr val="dk1"/>
              </a:buClr>
              <a:buSzPts val="1100"/>
              <a:buFont typeface="Arial"/>
              <a:buNone/>
            </a:pPr>
            <a:r>
              <a:rPr lang="en-US" sz="1000"/>
              <a:t>Order Status: </a:t>
            </a:r>
            <a:endParaRPr sz="1000"/>
          </a:p>
          <a:p>
            <a:pPr indent="0" lvl="0" marL="0" rtl="0" algn="l">
              <a:lnSpc>
                <a:spcPct val="115000"/>
              </a:lnSpc>
              <a:spcBef>
                <a:spcPts val="0"/>
              </a:spcBef>
              <a:spcAft>
                <a:spcPts val="0"/>
              </a:spcAft>
              <a:buClr>
                <a:schemeClr val="dk1"/>
              </a:buClr>
              <a:buSzPts val="1100"/>
              <a:buFont typeface="Arial"/>
              <a:buNone/>
            </a:pPr>
            <a:r>
              <a:rPr b="1" lang="en-US" sz="1000"/>
              <a:t>{order-status}</a:t>
            </a:r>
            <a:endParaRPr b="1" sz="1000"/>
          </a:p>
          <a:p>
            <a:pPr indent="0" lvl="0" marL="0" rtl="0" algn="l">
              <a:lnSpc>
                <a:spcPct val="115000"/>
              </a:lnSpc>
              <a:spcBef>
                <a:spcPts val="0"/>
              </a:spcBef>
              <a:spcAft>
                <a:spcPts val="0"/>
              </a:spcAft>
              <a:buClr>
                <a:schemeClr val="dk1"/>
              </a:buClr>
              <a:buSzPts val="1100"/>
              <a:buFont typeface="Arial"/>
              <a:buNone/>
            </a:pPr>
            <a:r>
              <a:rPr lang="en-US" sz="1000"/>
              <a:t>Mpesa Code: </a:t>
            </a:r>
            <a:endParaRPr sz="1000"/>
          </a:p>
          <a:p>
            <a:pPr indent="0" lvl="0" marL="0" rtl="0" algn="l">
              <a:lnSpc>
                <a:spcPct val="115000"/>
              </a:lnSpc>
              <a:spcBef>
                <a:spcPts val="0"/>
              </a:spcBef>
              <a:spcAft>
                <a:spcPts val="0"/>
              </a:spcAft>
              <a:buClr>
                <a:schemeClr val="dk1"/>
              </a:buClr>
              <a:buSzPts val="1100"/>
              <a:buFont typeface="Arial"/>
              <a:buNone/>
            </a:pPr>
            <a:r>
              <a:rPr b="1" lang="en-US" sz="1000"/>
              <a:t>N/A</a:t>
            </a:r>
            <a:endParaRPr b="1" sz="1000"/>
          </a:p>
          <a:p>
            <a:pPr indent="0" lvl="0" marL="0" rtl="0" algn="l">
              <a:lnSpc>
                <a:spcPct val="115000"/>
              </a:lnSpc>
              <a:spcBef>
                <a:spcPts val="0"/>
              </a:spcBef>
              <a:spcAft>
                <a:spcPts val="0"/>
              </a:spcAft>
              <a:buClr>
                <a:schemeClr val="dk1"/>
              </a:buClr>
              <a:buSzPts val="1100"/>
              <a:buFont typeface="Arial"/>
              <a:buNone/>
            </a:pPr>
            <a:r>
              <a:rPr lang="en-US" sz="1000"/>
              <a:t>Order Number: </a:t>
            </a:r>
            <a:endParaRPr sz="1000"/>
          </a:p>
          <a:p>
            <a:pPr indent="0" lvl="0" marL="0" rtl="0" algn="l">
              <a:lnSpc>
                <a:spcPct val="115000"/>
              </a:lnSpc>
              <a:spcBef>
                <a:spcPts val="0"/>
              </a:spcBef>
              <a:spcAft>
                <a:spcPts val="0"/>
              </a:spcAft>
              <a:buNone/>
            </a:pPr>
            <a:r>
              <a:rPr b="1" lang="en-US" sz="1000"/>
              <a:t>{order-id}</a:t>
            </a:r>
            <a:endParaRPr b="1" sz="1000"/>
          </a:p>
          <a:p>
            <a:pPr indent="0" lvl="0" marL="0" rtl="0" algn="l">
              <a:lnSpc>
                <a:spcPct val="115000"/>
              </a:lnSpc>
              <a:spcBef>
                <a:spcPts val="0"/>
              </a:spcBef>
              <a:spcAft>
                <a:spcPts val="0"/>
              </a:spcAft>
              <a:buNone/>
            </a:pPr>
            <a:r>
              <a:rPr lang="en-US" sz="1000">
                <a:highlight>
                  <a:srgbClr val="FFFF00"/>
                </a:highlight>
              </a:rPr>
              <a:t>Collection code: </a:t>
            </a:r>
            <a:endParaRPr sz="1000">
              <a:highlight>
                <a:srgbClr val="FFFF00"/>
              </a:highlight>
            </a:endParaRPr>
          </a:p>
          <a:p>
            <a:pPr indent="0" lvl="0" marL="0" rtl="0" algn="l">
              <a:lnSpc>
                <a:spcPct val="115000"/>
              </a:lnSpc>
              <a:spcBef>
                <a:spcPts val="0"/>
              </a:spcBef>
              <a:spcAft>
                <a:spcPts val="0"/>
              </a:spcAft>
              <a:buNone/>
            </a:pPr>
            <a:r>
              <a:rPr b="1" lang="en-US" sz="1000">
                <a:highlight>
                  <a:srgbClr val="FFFF00"/>
                </a:highlight>
              </a:rPr>
              <a:t>{collection-code}</a:t>
            </a:r>
            <a:endParaRPr b="1" sz="1000">
              <a:highlight>
                <a:srgbClr val="FFFF00"/>
              </a:highlight>
            </a:endParaRPr>
          </a:p>
        </p:txBody>
      </p:sp>
      <p:sp>
        <p:nvSpPr>
          <p:cNvPr id="194" name="Google Shape;194;p23"/>
          <p:cNvSpPr txBox="1"/>
          <p:nvPr/>
        </p:nvSpPr>
        <p:spPr>
          <a:xfrm>
            <a:off x="9986200" y="388725"/>
            <a:ext cx="1823400" cy="1221600"/>
          </a:xfrm>
          <a:prstGeom prst="rect">
            <a:avLst/>
          </a:prstGeom>
          <a:solidFill>
            <a:srgbClr val="FF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Version with Sagun’s edits</a:t>
            </a:r>
            <a:endParaRPr>
              <a:latin typeface="Nunito"/>
              <a:ea typeface="Nunito"/>
              <a:cs typeface="Nunito"/>
              <a:sym typeface="Nunito"/>
            </a:endParaRPr>
          </a:p>
        </p:txBody>
      </p:sp>
      <p:cxnSp>
        <p:nvCxnSpPr>
          <p:cNvPr id="195" name="Google Shape;195;p23"/>
          <p:cNvCxnSpPr/>
          <p:nvPr/>
        </p:nvCxnSpPr>
        <p:spPr>
          <a:xfrm flipH="1">
            <a:off x="1665825" y="5201350"/>
            <a:ext cx="1564200" cy="166500"/>
          </a:xfrm>
          <a:prstGeom prst="straightConnector1">
            <a:avLst/>
          </a:prstGeom>
          <a:noFill/>
          <a:ln cap="flat" cmpd="sng" w="9525">
            <a:solidFill>
              <a:schemeClr val="dk2"/>
            </a:solidFill>
            <a:prstDash val="solid"/>
            <a:round/>
            <a:headEnd len="med" w="med" type="none"/>
            <a:tailEnd len="med" w="med" type="triangle"/>
          </a:ln>
        </p:spPr>
      </p:cxnSp>
      <p:sp>
        <p:nvSpPr>
          <p:cNvPr id="196" name="Google Shape;196;p23"/>
          <p:cNvSpPr txBox="1"/>
          <p:nvPr/>
        </p:nvSpPr>
        <p:spPr>
          <a:xfrm>
            <a:off x="3313300" y="4821900"/>
            <a:ext cx="8681100" cy="675600"/>
          </a:xfrm>
          <a:prstGeom prst="rect">
            <a:avLst/>
          </a:prstGeom>
          <a:solidFill>
            <a:srgbClr val="FF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Include unique </a:t>
            </a:r>
            <a:r>
              <a:rPr lang="en-US">
                <a:latin typeface="Nunito"/>
                <a:ea typeface="Nunito"/>
                <a:cs typeface="Nunito"/>
                <a:sym typeface="Nunito"/>
              </a:rPr>
              <a:t>{collection-code} so that if payment issue is resolved offline, the rest of the data can be used to fulfill order </a:t>
            </a:r>
            <a:endParaRPr>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4"/>
          <p:cNvSpPr/>
          <p:nvPr/>
        </p:nvSpPr>
        <p:spPr>
          <a:xfrm>
            <a:off x="536800" y="2531250"/>
            <a:ext cx="11439300" cy="1795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4"/>
          <p:cNvSpPr txBox="1"/>
          <p:nvPr>
            <p:ph type="title"/>
          </p:nvPr>
        </p:nvSpPr>
        <p:spPr>
          <a:xfrm>
            <a:off x="1600200" y="121925"/>
            <a:ext cx="10083300" cy="807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Transaction </a:t>
            </a:r>
            <a:r>
              <a:rPr lang="en-US"/>
              <a:t>Success SMS - (To Customer)</a:t>
            </a:r>
            <a:endParaRPr/>
          </a:p>
        </p:txBody>
      </p:sp>
      <p:sp>
        <p:nvSpPr>
          <p:cNvPr id="203" name="Google Shape;203;p24"/>
          <p:cNvSpPr txBox="1"/>
          <p:nvPr>
            <p:ph idx="1" type="subTitle"/>
          </p:nvPr>
        </p:nvSpPr>
        <p:spPr>
          <a:xfrm>
            <a:off x="585125" y="1167125"/>
            <a:ext cx="11098200" cy="17955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700"/>
              <a:t>Thank you for your purchase! Your order (ORDER-ID: </a:t>
            </a:r>
            <a:r>
              <a:rPr b="1" lang="en-US" sz="1700"/>
              <a:t>{order-id}</a:t>
            </a:r>
            <a:r>
              <a:rPr lang="en-US" sz="1700"/>
              <a:t>) for </a:t>
            </a:r>
            <a:r>
              <a:rPr b="1" lang="en-US" sz="1700"/>
              <a:t>{product-name}</a:t>
            </a:r>
            <a:r>
              <a:rPr lang="en-US" sz="1700"/>
              <a:t>(</a:t>
            </a:r>
            <a:r>
              <a:rPr b="1" lang="en-US" sz="1700"/>
              <a:t>{product-quantity}</a:t>
            </a:r>
            <a:r>
              <a:rPr lang="en-US" sz="1700"/>
              <a:t>), will be dispatched to </a:t>
            </a:r>
            <a:r>
              <a:rPr b="1" lang="en-US" sz="1700"/>
              <a:t>{agent-name}</a:t>
            </a:r>
            <a:r>
              <a:rPr lang="en-US" sz="1700"/>
              <a:t>, </a:t>
            </a:r>
            <a:r>
              <a:rPr b="1" lang="en-US" sz="1700"/>
              <a:t>{kp-neighbourhood}</a:t>
            </a:r>
            <a:r>
              <a:rPr lang="en-US" sz="1700"/>
              <a:t> within </a:t>
            </a:r>
            <a:r>
              <a:rPr b="1" lang="en-US" sz="1700"/>
              <a:t>{processing-duration}</a:t>
            </a:r>
            <a:r>
              <a:rPr lang="en-US" sz="1700"/>
              <a:t> hours. You will receive an SMS notification for collection with your NATIONAL ID/PASSPORT. Kindly call</a:t>
            </a:r>
            <a:r>
              <a:rPr lang="en-US" sz="1700"/>
              <a:t> </a:t>
            </a:r>
            <a:r>
              <a:rPr b="1" lang="en-US" sz="1700"/>
              <a:t>{kokosoko-phone}</a:t>
            </a:r>
            <a:r>
              <a:rPr lang="en-US" sz="1700"/>
              <a:t> for further assistance.</a:t>
            </a:r>
            <a:endParaRPr sz="1700"/>
          </a:p>
        </p:txBody>
      </p:sp>
      <p:sp>
        <p:nvSpPr>
          <p:cNvPr id="204" name="Google Shape;204;p24"/>
          <p:cNvSpPr txBox="1"/>
          <p:nvPr/>
        </p:nvSpPr>
        <p:spPr>
          <a:xfrm>
            <a:off x="9986200" y="2845950"/>
            <a:ext cx="1823400" cy="1221600"/>
          </a:xfrm>
          <a:prstGeom prst="rect">
            <a:avLst/>
          </a:prstGeom>
          <a:solidFill>
            <a:srgbClr val="FF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Version with Sagun’s edits</a:t>
            </a:r>
            <a:endParaRPr>
              <a:latin typeface="Nunito"/>
              <a:ea typeface="Nunito"/>
              <a:cs typeface="Nunito"/>
              <a:sym typeface="Nunito"/>
            </a:endParaRPr>
          </a:p>
        </p:txBody>
      </p:sp>
      <p:sp>
        <p:nvSpPr>
          <p:cNvPr id="205" name="Google Shape;205;p24"/>
          <p:cNvSpPr txBox="1"/>
          <p:nvPr/>
        </p:nvSpPr>
        <p:spPr>
          <a:xfrm>
            <a:off x="694750" y="2693550"/>
            <a:ext cx="8763900" cy="15036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latin typeface="Nunito"/>
                <a:ea typeface="Nunito"/>
                <a:cs typeface="Nunito"/>
                <a:sym typeface="Nunito"/>
              </a:rPr>
              <a:t>Sender:  KOKO SOKO</a:t>
            </a:r>
            <a:endParaRPr sz="1500">
              <a:latin typeface="Nunito"/>
              <a:ea typeface="Nunito"/>
              <a:cs typeface="Nunito"/>
              <a:sym typeface="Nunito"/>
            </a:endParaRPr>
          </a:p>
          <a:p>
            <a:pPr indent="0" lvl="0" marL="0" rtl="0" algn="l">
              <a:lnSpc>
                <a:spcPct val="90000"/>
              </a:lnSpc>
              <a:spcBef>
                <a:spcPts val="1000"/>
              </a:spcBef>
              <a:spcAft>
                <a:spcPts val="0"/>
              </a:spcAft>
              <a:buClr>
                <a:schemeClr val="dk1"/>
              </a:buClr>
              <a:buSzPts val="1100"/>
              <a:buFont typeface="Arial"/>
              <a:buNone/>
            </a:pPr>
            <a:r>
              <a:rPr lang="en-US" sz="1500">
                <a:solidFill>
                  <a:schemeClr val="dk1"/>
                </a:solidFill>
                <a:latin typeface="Nunito"/>
                <a:ea typeface="Nunito"/>
                <a:cs typeface="Nunito"/>
                <a:sym typeface="Nunito"/>
              </a:rPr>
              <a:t>Thank you</a:t>
            </a:r>
            <a:r>
              <a:rPr lang="en-US" sz="1500">
                <a:solidFill>
                  <a:schemeClr val="dk1"/>
                </a:solidFill>
                <a:latin typeface="Nunito"/>
                <a:ea typeface="Nunito"/>
                <a:cs typeface="Nunito"/>
                <a:sym typeface="Nunito"/>
              </a:rPr>
              <a:t>! Your paid Order ID: </a:t>
            </a:r>
            <a:r>
              <a:rPr b="1" lang="en-US" sz="1500">
                <a:solidFill>
                  <a:schemeClr val="dk1"/>
                </a:solidFill>
                <a:latin typeface="Nunito"/>
                <a:ea typeface="Nunito"/>
                <a:cs typeface="Nunito"/>
                <a:sym typeface="Nunito"/>
              </a:rPr>
              <a:t>{order-id}</a:t>
            </a:r>
            <a:r>
              <a:rPr lang="en-US" sz="1500">
                <a:solidFill>
                  <a:schemeClr val="dk1"/>
                </a:solidFill>
                <a:latin typeface="Nunito"/>
                <a:ea typeface="Nunito"/>
                <a:cs typeface="Nunito"/>
                <a:sym typeface="Nunito"/>
              </a:rPr>
              <a:t> for </a:t>
            </a:r>
            <a:r>
              <a:rPr b="1" lang="en-US" sz="1500">
                <a:solidFill>
                  <a:schemeClr val="dk1"/>
                </a:solidFill>
                <a:latin typeface="Nunito"/>
                <a:ea typeface="Nunito"/>
                <a:cs typeface="Nunito"/>
                <a:sym typeface="Nunito"/>
              </a:rPr>
              <a:t>{product-name}</a:t>
            </a:r>
            <a:r>
              <a:rPr lang="en-US" sz="1500">
                <a:solidFill>
                  <a:schemeClr val="dk1"/>
                </a:solidFill>
                <a:latin typeface="Nunito"/>
                <a:ea typeface="Nunito"/>
                <a:cs typeface="Nunito"/>
                <a:sym typeface="Nunito"/>
              </a:rPr>
              <a:t>(</a:t>
            </a:r>
            <a:r>
              <a:rPr b="1" lang="en-US" sz="1500">
                <a:solidFill>
                  <a:schemeClr val="dk1"/>
                </a:solidFill>
                <a:latin typeface="Nunito"/>
                <a:ea typeface="Nunito"/>
                <a:cs typeface="Nunito"/>
                <a:sym typeface="Nunito"/>
              </a:rPr>
              <a:t>{product-quantity}</a:t>
            </a:r>
            <a:r>
              <a:rPr lang="en-US" sz="1500">
                <a:solidFill>
                  <a:schemeClr val="dk1"/>
                </a:solidFill>
                <a:latin typeface="Nunito"/>
                <a:ea typeface="Nunito"/>
                <a:cs typeface="Nunito"/>
                <a:sym typeface="Nunito"/>
              </a:rPr>
              <a:t>) is being processed. You will receive another SMS as soon as your order is ready to be picked up from your KOKO Agent.  Kindly call </a:t>
            </a:r>
            <a:r>
              <a:rPr b="1" lang="en-US" sz="1500">
                <a:solidFill>
                  <a:schemeClr val="dk1"/>
                </a:solidFill>
                <a:latin typeface="Nunito"/>
                <a:ea typeface="Nunito"/>
                <a:cs typeface="Nunito"/>
                <a:sym typeface="Nunito"/>
              </a:rPr>
              <a:t>{kokosoko-phone}</a:t>
            </a:r>
            <a:r>
              <a:rPr lang="en-US" sz="1500">
                <a:solidFill>
                  <a:schemeClr val="dk1"/>
                </a:solidFill>
                <a:latin typeface="Nunito"/>
                <a:ea typeface="Nunito"/>
                <a:cs typeface="Nunito"/>
                <a:sym typeface="Nunito"/>
              </a:rPr>
              <a:t> if you need further assistance.</a:t>
            </a:r>
            <a:endParaRPr sz="1500">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5"/>
          <p:cNvSpPr txBox="1"/>
          <p:nvPr>
            <p:ph type="title"/>
          </p:nvPr>
        </p:nvSpPr>
        <p:spPr>
          <a:xfrm>
            <a:off x="1600200" y="121925"/>
            <a:ext cx="10083300" cy="807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Product(s) </a:t>
            </a:r>
            <a:r>
              <a:rPr lang="en-US"/>
              <a:t>Dispatched SMS</a:t>
            </a:r>
            <a:r>
              <a:rPr lang="en-US"/>
              <a:t> - (To Customer)</a:t>
            </a:r>
            <a:endParaRPr/>
          </a:p>
        </p:txBody>
      </p:sp>
      <p:sp>
        <p:nvSpPr>
          <p:cNvPr id="211" name="Google Shape;211;p25"/>
          <p:cNvSpPr txBox="1"/>
          <p:nvPr>
            <p:ph idx="1" type="subTitle"/>
          </p:nvPr>
        </p:nvSpPr>
        <p:spPr>
          <a:xfrm>
            <a:off x="585125" y="1167125"/>
            <a:ext cx="11098200" cy="887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Clr>
                <a:schemeClr val="dk1"/>
              </a:buClr>
              <a:buSzPts val="1100"/>
              <a:buFont typeface="Arial"/>
              <a:buNone/>
            </a:pPr>
            <a:r>
              <a:rPr lang="en-US" sz="1700"/>
              <a:t>Congratulations! Your order (ORDER-ID: </a:t>
            </a:r>
            <a:r>
              <a:rPr b="1" lang="en-US" sz="1700"/>
              <a:t>{order-id}</a:t>
            </a:r>
            <a:r>
              <a:rPr lang="en-US" sz="1700"/>
              <a:t>) for </a:t>
            </a:r>
            <a:r>
              <a:rPr b="1" lang="en-US" sz="1700"/>
              <a:t>{product-name}</a:t>
            </a:r>
            <a:r>
              <a:rPr lang="en-US" sz="1700"/>
              <a:t>(</a:t>
            </a:r>
            <a:r>
              <a:rPr b="1" lang="en-US" sz="1700"/>
              <a:t>{product-quantity}</a:t>
            </a:r>
            <a:r>
              <a:rPr lang="en-US" sz="1700"/>
              <a:t>), is ready for pickup at </a:t>
            </a:r>
            <a:r>
              <a:rPr b="1" lang="en-US" sz="1700"/>
              <a:t>{agent-name}</a:t>
            </a:r>
            <a:r>
              <a:rPr lang="en-US" sz="1700"/>
              <a:t>, </a:t>
            </a:r>
            <a:r>
              <a:rPr b="1" lang="en-US" sz="1700"/>
              <a:t>{kp-neighbourhood}</a:t>
            </a:r>
            <a:r>
              <a:rPr lang="en-US" sz="1700"/>
              <a:t> at your convenience. </a:t>
            </a:r>
            <a:r>
              <a:rPr lang="en-US" sz="1700"/>
              <a:t>Kindly call </a:t>
            </a:r>
            <a:r>
              <a:rPr b="1" lang="en-US" sz="1700"/>
              <a:t>{kokosoko-phone}</a:t>
            </a:r>
            <a:r>
              <a:rPr lang="en-US" sz="1700"/>
              <a:t> for further assistance.</a:t>
            </a:r>
            <a:endParaRPr sz="1700"/>
          </a:p>
          <a:p>
            <a:pPr indent="0" lvl="0" marL="0" rtl="0" algn="l">
              <a:spcBef>
                <a:spcPts val="1000"/>
              </a:spcBef>
              <a:spcAft>
                <a:spcPts val="0"/>
              </a:spcAft>
              <a:buNone/>
            </a:pPr>
            <a:r>
              <a:t/>
            </a:r>
            <a:endParaRPr sz="1700"/>
          </a:p>
        </p:txBody>
      </p:sp>
      <p:sp>
        <p:nvSpPr>
          <p:cNvPr id="212" name="Google Shape;212;p25"/>
          <p:cNvSpPr/>
          <p:nvPr/>
        </p:nvSpPr>
        <p:spPr>
          <a:xfrm>
            <a:off x="536800" y="2531250"/>
            <a:ext cx="11439300" cy="1795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5"/>
          <p:cNvSpPr txBox="1"/>
          <p:nvPr/>
        </p:nvSpPr>
        <p:spPr>
          <a:xfrm>
            <a:off x="9986200" y="2845950"/>
            <a:ext cx="1823400" cy="1221600"/>
          </a:xfrm>
          <a:prstGeom prst="rect">
            <a:avLst/>
          </a:prstGeom>
          <a:solidFill>
            <a:srgbClr val="FF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Version with Sagun’s edits</a:t>
            </a:r>
            <a:endParaRPr>
              <a:latin typeface="Nunito"/>
              <a:ea typeface="Nunito"/>
              <a:cs typeface="Nunito"/>
              <a:sym typeface="Nunito"/>
            </a:endParaRPr>
          </a:p>
        </p:txBody>
      </p:sp>
      <p:sp>
        <p:nvSpPr>
          <p:cNvPr id="214" name="Google Shape;214;p25"/>
          <p:cNvSpPr txBox="1"/>
          <p:nvPr/>
        </p:nvSpPr>
        <p:spPr>
          <a:xfrm>
            <a:off x="694750" y="2693550"/>
            <a:ext cx="8763900" cy="15036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latin typeface="Nunito"/>
                <a:ea typeface="Nunito"/>
                <a:cs typeface="Nunito"/>
                <a:sym typeface="Nunito"/>
              </a:rPr>
              <a:t>Sender:  KOKO SOKO</a:t>
            </a:r>
            <a:endParaRPr sz="1500">
              <a:latin typeface="Nunito"/>
              <a:ea typeface="Nunito"/>
              <a:cs typeface="Nunito"/>
              <a:sym typeface="Nunito"/>
            </a:endParaRPr>
          </a:p>
          <a:p>
            <a:pPr indent="0" lvl="0" marL="0" rtl="0" algn="l">
              <a:lnSpc>
                <a:spcPct val="90000"/>
              </a:lnSpc>
              <a:spcBef>
                <a:spcPts val="1000"/>
              </a:spcBef>
              <a:spcAft>
                <a:spcPts val="0"/>
              </a:spcAft>
              <a:buNone/>
            </a:pPr>
            <a:r>
              <a:rPr lang="en-US" sz="1500">
                <a:solidFill>
                  <a:schemeClr val="dk1"/>
                </a:solidFill>
                <a:latin typeface="Nunito"/>
                <a:ea typeface="Nunito"/>
                <a:cs typeface="Nunito"/>
                <a:sym typeface="Nunito"/>
              </a:rPr>
              <a:t>Congratulations!</a:t>
            </a:r>
            <a:r>
              <a:rPr lang="en-US" sz="1500">
                <a:solidFill>
                  <a:schemeClr val="dk1"/>
                </a:solidFill>
                <a:latin typeface="Nunito"/>
                <a:ea typeface="Nunito"/>
                <a:cs typeface="Nunito"/>
                <a:sym typeface="Nunito"/>
              </a:rPr>
              <a:t> Your Order ID: </a:t>
            </a:r>
            <a:r>
              <a:rPr b="1" lang="en-US" sz="1500">
                <a:solidFill>
                  <a:schemeClr val="dk1"/>
                </a:solidFill>
                <a:latin typeface="Nunito"/>
                <a:ea typeface="Nunito"/>
                <a:cs typeface="Nunito"/>
                <a:sym typeface="Nunito"/>
              </a:rPr>
              <a:t>{order-id}</a:t>
            </a:r>
            <a:r>
              <a:rPr lang="en-US" sz="1500">
                <a:solidFill>
                  <a:schemeClr val="dk1"/>
                </a:solidFill>
                <a:latin typeface="Nunito"/>
                <a:ea typeface="Nunito"/>
                <a:cs typeface="Nunito"/>
                <a:sym typeface="Nunito"/>
              </a:rPr>
              <a:t> for </a:t>
            </a:r>
            <a:r>
              <a:rPr b="1" lang="en-US" sz="1500">
                <a:solidFill>
                  <a:schemeClr val="dk1"/>
                </a:solidFill>
                <a:latin typeface="Nunito"/>
                <a:ea typeface="Nunito"/>
                <a:cs typeface="Nunito"/>
                <a:sym typeface="Nunito"/>
              </a:rPr>
              <a:t>{product-name}</a:t>
            </a:r>
            <a:r>
              <a:rPr lang="en-US" sz="1500">
                <a:solidFill>
                  <a:schemeClr val="dk1"/>
                </a:solidFill>
                <a:latin typeface="Nunito"/>
                <a:ea typeface="Nunito"/>
                <a:cs typeface="Nunito"/>
                <a:sym typeface="Nunito"/>
              </a:rPr>
              <a:t>(</a:t>
            </a:r>
            <a:r>
              <a:rPr b="1" lang="en-US" sz="1500">
                <a:solidFill>
                  <a:schemeClr val="dk1"/>
                </a:solidFill>
                <a:latin typeface="Nunito"/>
                <a:ea typeface="Nunito"/>
                <a:cs typeface="Nunito"/>
                <a:sym typeface="Nunito"/>
              </a:rPr>
              <a:t>{product-quantity}</a:t>
            </a:r>
            <a:r>
              <a:rPr lang="en-US" sz="1500">
                <a:solidFill>
                  <a:schemeClr val="dk1"/>
                </a:solidFill>
                <a:latin typeface="Nunito"/>
                <a:ea typeface="Nunito"/>
                <a:cs typeface="Nunito"/>
                <a:sym typeface="Nunito"/>
              </a:rPr>
              <a:t>) is </a:t>
            </a:r>
            <a:r>
              <a:rPr lang="en-US" sz="1500">
                <a:solidFill>
                  <a:schemeClr val="dk1"/>
                </a:solidFill>
                <a:latin typeface="Nunito"/>
                <a:ea typeface="Nunito"/>
                <a:cs typeface="Nunito"/>
                <a:sym typeface="Nunito"/>
              </a:rPr>
              <a:t>ready for collection.  Please visit </a:t>
            </a:r>
            <a:r>
              <a:rPr b="1" lang="en-US" sz="1500">
                <a:solidFill>
                  <a:schemeClr val="dk1"/>
                </a:solidFill>
                <a:latin typeface="Nunito"/>
                <a:ea typeface="Nunito"/>
                <a:cs typeface="Nunito"/>
                <a:sym typeface="Nunito"/>
              </a:rPr>
              <a:t>{agent-name}</a:t>
            </a:r>
            <a:r>
              <a:rPr lang="en-US" sz="1500">
                <a:solidFill>
                  <a:schemeClr val="dk1"/>
                </a:solidFill>
                <a:latin typeface="Nunito"/>
                <a:ea typeface="Nunito"/>
                <a:cs typeface="Nunito"/>
                <a:sym typeface="Nunito"/>
              </a:rPr>
              <a:t> in </a:t>
            </a:r>
            <a:r>
              <a:rPr b="1" lang="en-US" sz="1500">
                <a:solidFill>
                  <a:schemeClr val="dk1"/>
                </a:solidFill>
                <a:latin typeface="Nunito"/>
                <a:ea typeface="Nunito"/>
                <a:cs typeface="Nunito"/>
                <a:sym typeface="Nunito"/>
              </a:rPr>
              <a:t>{kp-neighbourhood} </a:t>
            </a:r>
            <a:r>
              <a:rPr lang="en-US" sz="1500">
                <a:solidFill>
                  <a:schemeClr val="dk1"/>
                </a:solidFill>
                <a:latin typeface="Nunito"/>
                <a:ea typeface="Nunito"/>
                <a:cs typeface="Nunito"/>
                <a:sym typeface="Nunito"/>
              </a:rPr>
              <a:t>and show them this code </a:t>
            </a:r>
            <a:r>
              <a:rPr lang="en-US" sz="1500">
                <a:solidFill>
                  <a:schemeClr val="dk1"/>
                </a:solidFill>
                <a:highlight>
                  <a:srgbClr val="FFFF00"/>
                </a:highlight>
                <a:latin typeface="Nunito"/>
                <a:ea typeface="Nunito"/>
                <a:cs typeface="Nunito"/>
                <a:sym typeface="Nunito"/>
              </a:rPr>
              <a:t>to pick up your purchase :</a:t>
            </a:r>
            <a:r>
              <a:rPr b="1" lang="en-US" sz="1500">
                <a:solidFill>
                  <a:schemeClr val="dk1"/>
                </a:solidFill>
                <a:highlight>
                  <a:srgbClr val="FFFF00"/>
                </a:highlight>
                <a:latin typeface="Nunito"/>
                <a:ea typeface="Nunito"/>
                <a:cs typeface="Nunito"/>
                <a:sym typeface="Nunito"/>
              </a:rPr>
              <a:t>{collection-code}</a:t>
            </a:r>
            <a:r>
              <a:rPr lang="en-US" sz="1500">
                <a:solidFill>
                  <a:schemeClr val="dk1"/>
                </a:solidFill>
                <a:latin typeface="Nunito"/>
                <a:ea typeface="Nunito"/>
                <a:cs typeface="Nunito"/>
                <a:sym typeface="Nunito"/>
              </a:rPr>
              <a:t>.  Kindly call </a:t>
            </a:r>
            <a:r>
              <a:rPr b="1" lang="en-US" sz="1500">
                <a:solidFill>
                  <a:schemeClr val="dk1"/>
                </a:solidFill>
                <a:latin typeface="Nunito"/>
                <a:ea typeface="Nunito"/>
                <a:cs typeface="Nunito"/>
                <a:sym typeface="Nunito"/>
              </a:rPr>
              <a:t>{kokosoko-phone}</a:t>
            </a:r>
            <a:r>
              <a:rPr lang="en-US" sz="1500">
                <a:solidFill>
                  <a:schemeClr val="dk1"/>
                </a:solidFill>
                <a:latin typeface="Nunito"/>
                <a:ea typeface="Nunito"/>
                <a:cs typeface="Nunito"/>
                <a:sym typeface="Nunito"/>
              </a:rPr>
              <a:t> if you need further assistance.  </a:t>
            </a:r>
            <a:endParaRPr sz="1500">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6"/>
          <p:cNvSpPr txBox="1"/>
          <p:nvPr>
            <p:ph type="title"/>
          </p:nvPr>
        </p:nvSpPr>
        <p:spPr>
          <a:xfrm>
            <a:off x="1600200" y="121925"/>
            <a:ext cx="10083300" cy="8073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Transaction </a:t>
            </a:r>
            <a:r>
              <a:rPr lang="en-US"/>
              <a:t>Failed </a:t>
            </a:r>
            <a:r>
              <a:rPr lang="en-US"/>
              <a:t>SMS - (To Customer)</a:t>
            </a:r>
            <a:endParaRPr/>
          </a:p>
        </p:txBody>
      </p:sp>
      <p:sp>
        <p:nvSpPr>
          <p:cNvPr id="220" name="Google Shape;220;p26"/>
          <p:cNvSpPr txBox="1"/>
          <p:nvPr>
            <p:ph idx="1" type="subTitle"/>
          </p:nvPr>
        </p:nvSpPr>
        <p:spPr>
          <a:xfrm>
            <a:off x="585125" y="1167125"/>
            <a:ext cx="11098200" cy="51273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1700"/>
              <a:t>Unfortunately, your MPESA payment for </a:t>
            </a:r>
            <a:r>
              <a:rPr lang="en-US" sz="1700"/>
              <a:t>ORDER-ID: </a:t>
            </a:r>
            <a:r>
              <a:rPr b="1" lang="en-US" sz="1700"/>
              <a:t>{order-id}</a:t>
            </a:r>
            <a:r>
              <a:rPr lang="en-US" sz="1700"/>
              <a:t> (</a:t>
            </a:r>
            <a:r>
              <a:rPr b="1" lang="en-US" sz="1700"/>
              <a:t>{product-name}</a:t>
            </a:r>
            <a:r>
              <a:rPr lang="en-US" sz="1700"/>
              <a:t> (</a:t>
            </a:r>
            <a:r>
              <a:rPr b="1" lang="en-US" sz="1700"/>
              <a:t>{product-quantity}</a:t>
            </a:r>
            <a:r>
              <a:rPr lang="en-US" sz="1700"/>
              <a:t>) )</a:t>
            </a:r>
            <a:r>
              <a:rPr lang="en-US" sz="1700"/>
              <a:t> was not successful. A KOKOSOKO customer support agent will contact you shortly at </a:t>
            </a:r>
            <a:r>
              <a:rPr b="1" lang="en-US" sz="1700"/>
              <a:t>{customer-phone}</a:t>
            </a:r>
            <a:r>
              <a:rPr lang="en-US" sz="1700"/>
              <a:t> </a:t>
            </a:r>
            <a:r>
              <a:rPr lang="en-US" sz="1700"/>
              <a:t>to assist</a:t>
            </a:r>
            <a:r>
              <a:rPr lang="en-US" sz="1700"/>
              <a:t>. </a:t>
            </a:r>
            <a:r>
              <a:rPr lang="en-US" sz="1700"/>
              <a:t>Kindly call </a:t>
            </a:r>
            <a:r>
              <a:rPr b="1" lang="en-US" sz="1700"/>
              <a:t>{kokosoko-phone}</a:t>
            </a:r>
            <a:r>
              <a:rPr lang="en-US" sz="1700"/>
              <a:t> for further assistance.</a:t>
            </a:r>
            <a:endParaRPr sz="1700"/>
          </a:p>
        </p:txBody>
      </p:sp>
      <p:sp>
        <p:nvSpPr>
          <p:cNvPr id="221" name="Google Shape;221;p26"/>
          <p:cNvSpPr/>
          <p:nvPr/>
        </p:nvSpPr>
        <p:spPr>
          <a:xfrm>
            <a:off x="536800" y="2531250"/>
            <a:ext cx="11439300" cy="17955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6"/>
          <p:cNvSpPr txBox="1"/>
          <p:nvPr/>
        </p:nvSpPr>
        <p:spPr>
          <a:xfrm>
            <a:off x="9986200" y="2845950"/>
            <a:ext cx="1823400" cy="1221600"/>
          </a:xfrm>
          <a:prstGeom prst="rect">
            <a:avLst/>
          </a:prstGeom>
          <a:solidFill>
            <a:srgbClr val="FFFF00"/>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Version with Sagun’s edits</a:t>
            </a:r>
            <a:endParaRPr>
              <a:latin typeface="Nunito"/>
              <a:ea typeface="Nunito"/>
              <a:cs typeface="Nunito"/>
              <a:sym typeface="Nunito"/>
            </a:endParaRPr>
          </a:p>
        </p:txBody>
      </p:sp>
      <p:sp>
        <p:nvSpPr>
          <p:cNvPr id="223" name="Google Shape;223;p26"/>
          <p:cNvSpPr txBox="1"/>
          <p:nvPr/>
        </p:nvSpPr>
        <p:spPr>
          <a:xfrm>
            <a:off x="694750" y="2693550"/>
            <a:ext cx="8763900" cy="15036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latin typeface="Nunito"/>
                <a:ea typeface="Nunito"/>
                <a:cs typeface="Nunito"/>
                <a:sym typeface="Nunito"/>
              </a:rPr>
              <a:t>Sender:  KOKO SOKO</a:t>
            </a:r>
            <a:endParaRPr sz="1500">
              <a:latin typeface="Nunito"/>
              <a:ea typeface="Nunito"/>
              <a:cs typeface="Nunito"/>
              <a:sym typeface="Nunito"/>
            </a:endParaRPr>
          </a:p>
          <a:p>
            <a:pPr indent="0" lvl="0" marL="0" rtl="0" algn="l">
              <a:lnSpc>
                <a:spcPct val="90000"/>
              </a:lnSpc>
              <a:spcBef>
                <a:spcPts val="1000"/>
              </a:spcBef>
              <a:spcAft>
                <a:spcPts val="0"/>
              </a:spcAft>
              <a:buNone/>
            </a:pPr>
            <a:r>
              <a:rPr lang="en-US" sz="1500">
                <a:solidFill>
                  <a:schemeClr val="dk1"/>
                </a:solidFill>
                <a:latin typeface="Nunito"/>
                <a:ea typeface="Nunito"/>
                <a:cs typeface="Nunito"/>
                <a:sym typeface="Nunito"/>
              </a:rPr>
              <a:t>Purchase Failed.  </a:t>
            </a:r>
            <a:r>
              <a:rPr lang="en-US" sz="1500">
                <a:solidFill>
                  <a:schemeClr val="dk1"/>
                </a:solidFill>
                <a:latin typeface="Nunito"/>
                <a:ea typeface="Nunito"/>
                <a:cs typeface="Nunito"/>
                <a:sym typeface="Nunito"/>
              </a:rPr>
              <a:t>Your MPESA </a:t>
            </a:r>
            <a:r>
              <a:rPr lang="en-US" sz="1500">
                <a:solidFill>
                  <a:schemeClr val="dk1"/>
                </a:solidFill>
                <a:latin typeface="Nunito"/>
                <a:ea typeface="Nunito"/>
                <a:cs typeface="Nunito"/>
                <a:sym typeface="Nunito"/>
              </a:rPr>
              <a:t>payment for Order ID: {order-id} ({product-name} ({product-quantity}) ) was not completed. Our Customer Care team will call you at {customer-phone} to assist you with completing your order, or you can reach them at {kokosoko-phone} from 9am to 5pm. </a:t>
            </a:r>
            <a:endParaRPr sz="1500">
              <a:solidFill>
                <a:schemeClr val="dk1"/>
              </a:solidFill>
              <a:latin typeface="Nunito"/>
              <a:ea typeface="Nunito"/>
              <a:cs typeface="Nunito"/>
              <a:sym typeface="Nunito"/>
            </a:endParaRPr>
          </a:p>
          <a:p>
            <a:pPr indent="0" lvl="0" marL="0" rtl="0" algn="l">
              <a:lnSpc>
                <a:spcPct val="90000"/>
              </a:lnSpc>
              <a:spcBef>
                <a:spcPts val="1000"/>
              </a:spcBef>
              <a:spcAft>
                <a:spcPts val="0"/>
              </a:spcAft>
              <a:buNone/>
            </a:pPr>
            <a:r>
              <a:t/>
            </a:r>
            <a:endParaRPr sz="1500">
              <a:solidFill>
                <a:schemeClr val="dk1"/>
              </a:solidFill>
              <a:latin typeface="Nunito"/>
              <a:ea typeface="Nunito"/>
              <a:cs typeface="Nunito"/>
              <a:sym typeface="Nunito"/>
            </a:endParaRPr>
          </a:p>
          <a:p>
            <a:pPr indent="0" lvl="0" marL="0" rtl="0" algn="l">
              <a:lnSpc>
                <a:spcPct val="90000"/>
              </a:lnSpc>
              <a:spcBef>
                <a:spcPts val="1000"/>
              </a:spcBef>
              <a:spcAft>
                <a:spcPts val="0"/>
              </a:spcAft>
              <a:buNone/>
            </a:pPr>
            <a:r>
              <a:t/>
            </a:r>
            <a:endParaRPr sz="1500">
              <a:solidFill>
                <a:schemeClr val="dk1"/>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pic>
        <p:nvPicPr>
          <p:cNvPr id="228" name="Google Shape;228;p27"/>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29" name="Google Shape;229;p27"/>
          <p:cNvSpPr txBox="1"/>
          <p:nvPr>
            <p:ph idx="1" type="subTitle"/>
          </p:nvPr>
        </p:nvSpPr>
        <p:spPr>
          <a:xfrm>
            <a:off x="6877475" y="2115005"/>
            <a:ext cx="4891200" cy="6255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lang="en-US" u="sng">
                <a:solidFill>
                  <a:schemeClr val="hlink"/>
                </a:solidFill>
                <a:hlinkClick r:id="rId4"/>
              </a:rPr>
              <a:t>k.nyawallow@kokonetworks.com</a:t>
            </a:r>
            <a:endParaRPr/>
          </a:p>
          <a:p>
            <a:pPr indent="0" lvl="0" marL="0" rtl="0" algn="l">
              <a:lnSpc>
                <a:spcPct val="90000"/>
              </a:lnSpc>
              <a:spcBef>
                <a:spcPts val="0"/>
              </a:spcBef>
              <a:spcAft>
                <a:spcPts val="0"/>
              </a:spcAft>
              <a:buClr>
                <a:schemeClr val="dk1"/>
              </a:buClr>
              <a:buSzPts val="1800"/>
              <a:buNone/>
            </a:pPr>
            <a:r>
              <a:rPr lang="en-US" u="sng">
                <a:solidFill>
                  <a:schemeClr val="hlink"/>
                </a:solidFill>
                <a:hlinkClick r:id="rId5"/>
              </a:rPr>
              <a:t>m.langat@kokonetworks.com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